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98" r:id="rId3"/>
    <p:sldId id="287" r:id="rId4"/>
    <p:sldId id="289" r:id="rId5"/>
    <p:sldId id="291" r:id="rId6"/>
    <p:sldId id="290" r:id="rId7"/>
    <p:sldId id="292" r:id="rId8"/>
    <p:sldId id="296" r:id="rId9"/>
    <p:sldId id="297" r:id="rId10"/>
    <p:sldId id="293" r:id="rId11"/>
    <p:sldId id="294" r:id="rId12"/>
    <p:sldId id="299" r:id="rId13"/>
  </p:sldIdLst>
  <p:sldSz cx="12192000" cy="6858000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Titillium" charset="-18"/>
      <p:regular r:id="rId20"/>
      <p:bold r:id="rId21"/>
      <p:italic r:id="rId22"/>
      <p:boldItalic r:id="rId23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</a:t>
            </a:r>
            <a:r>
              <a:rPr lang="bs-Latn-BA" b="1" dirty="0"/>
              <a:t>utomatizirano mjesečno i kvartalno izvještavanje te jednostavna priprema </a:t>
            </a:r>
            <a:r>
              <a:rPr lang="en-US" b="1" dirty="0"/>
              <a:t>P</a:t>
            </a:r>
            <a:r>
              <a:rPr lang="bs-Latn-BA" b="1" dirty="0"/>
              <a:t>ANTHEON zaključnog izvještaja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Sead Baljeta</a:t>
            </a:r>
            <a:endParaRPr lang="sl-SI" dirty="0"/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seadbaljeta@datalab.ba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Sadržaj</a:t>
            </a:r>
            <a:endParaRPr lang="sl-S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sl-SI" dirty="0"/>
              <a:t>Osnovni iz</a:t>
            </a:r>
            <a:r>
              <a:rPr lang="en-US" dirty="0"/>
              <a:t>azovi</a:t>
            </a:r>
          </a:p>
          <a:p>
            <a:pPr>
              <a:buFontTx/>
              <a:buChar char="-"/>
            </a:pPr>
            <a:endParaRPr lang="sl-SI" dirty="0"/>
          </a:p>
          <a:p>
            <a:pPr>
              <a:buFontTx/>
              <a:buChar char="-"/>
            </a:pPr>
            <a:r>
              <a:rPr lang="en-US" dirty="0"/>
              <a:t>Alati unutar</a:t>
            </a:r>
            <a:r>
              <a:rPr lang="sl-SI" dirty="0"/>
              <a:t> PANTHEON</a:t>
            </a:r>
            <a:r>
              <a:rPr lang="en-US" dirty="0"/>
              <a:t>-</a:t>
            </a:r>
            <a:r>
              <a:rPr lang="sl-SI" dirty="0"/>
              <a:t>a</a:t>
            </a:r>
          </a:p>
          <a:p>
            <a:pPr lvl="1">
              <a:buFontTx/>
              <a:buChar char="-"/>
            </a:pPr>
            <a:r>
              <a:rPr lang="sl-SI" dirty="0"/>
              <a:t>Nadzorne plo</a:t>
            </a:r>
            <a:r>
              <a:rPr lang="en-US" dirty="0"/>
              <a:t>če</a:t>
            </a:r>
            <a:endParaRPr lang="sl-SI" dirty="0"/>
          </a:p>
          <a:p>
            <a:pPr lvl="1">
              <a:buFontTx/>
              <a:buChar char="-"/>
            </a:pPr>
            <a:r>
              <a:rPr lang="en-US" dirty="0"/>
              <a:t>Elementi nadzorne ploče</a:t>
            </a:r>
            <a:endParaRPr lang="sl-SI" dirty="0"/>
          </a:p>
          <a:p>
            <a:pPr lvl="1">
              <a:buFontTx/>
              <a:buChar char="-"/>
            </a:pPr>
            <a:r>
              <a:rPr lang="en-US" dirty="0"/>
              <a:t>Izvještaji nadzorne ploče</a:t>
            </a:r>
          </a:p>
          <a:p>
            <a:pPr marL="457200" lvl="1" indent="0">
              <a:buNone/>
            </a:pPr>
            <a:endParaRPr lang="sl-SI" dirty="0"/>
          </a:p>
          <a:p>
            <a:pPr>
              <a:buFontTx/>
              <a:buChar char="-"/>
            </a:pPr>
            <a:r>
              <a:rPr lang="sl-SI" dirty="0"/>
              <a:t>A</a:t>
            </a:r>
            <a:r>
              <a:rPr lang="en-US" dirty="0"/>
              <a:t>u</a:t>
            </a:r>
            <a:r>
              <a:rPr lang="sl-SI" dirty="0"/>
              <a:t>tomatizacija </a:t>
            </a:r>
            <a:r>
              <a:rPr lang="en-US" dirty="0"/>
              <a:t>rada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26623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sl-SI" dirty="0"/>
              <a:t>Osnovni iz</a:t>
            </a:r>
            <a:r>
              <a:rPr lang="en-US" dirty="0"/>
              <a:t>azovi</a:t>
            </a:r>
            <a:endParaRPr lang="sl-S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988598"/>
            <a:ext cx="9786642" cy="4091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Sedmično</a:t>
            </a:r>
            <a:r>
              <a:rPr lang="sl-SI" dirty="0"/>
              <a:t>, m</a:t>
            </a:r>
            <a:r>
              <a:rPr lang="en-US" dirty="0"/>
              <a:t>j</a:t>
            </a:r>
            <a:r>
              <a:rPr lang="sl-SI" dirty="0"/>
              <a:t>esečno, kvartalno… </a:t>
            </a:r>
            <a:r>
              <a:rPr lang="en-US" dirty="0"/>
              <a:t>izvještavanje zahtjeva dosta vremena za pripremu podataka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200" b="1" u="sng" dirty="0"/>
              <a:t>Primjer</a:t>
            </a:r>
            <a:r>
              <a:rPr lang="sl-SI" sz="2200" b="1" u="sng" dirty="0"/>
              <a:t>: </a:t>
            </a:r>
          </a:p>
          <a:p>
            <a:pPr>
              <a:buFontTx/>
              <a:buChar char="-"/>
            </a:pPr>
            <a:r>
              <a:rPr lang="sl-SI" sz="2200" dirty="0"/>
              <a:t>Račun</a:t>
            </a:r>
            <a:r>
              <a:rPr lang="en-US" sz="2200" dirty="0"/>
              <a:t>ovodstveni </a:t>
            </a:r>
            <a:r>
              <a:rPr lang="sl-SI" sz="2200" dirty="0"/>
              <a:t>servis, k</a:t>
            </a:r>
            <a:r>
              <a:rPr lang="en-US" sz="2200" dirty="0"/>
              <a:t>oji</a:t>
            </a:r>
            <a:r>
              <a:rPr lang="sl-SI" sz="2200" dirty="0"/>
              <a:t> </a:t>
            </a:r>
            <a:r>
              <a:rPr lang="en-US" sz="2200" dirty="0"/>
              <a:t>vodi</a:t>
            </a:r>
            <a:r>
              <a:rPr lang="sl-SI" sz="2200" dirty="0"/>
              <a:t> 150 </a:t>
            </a:r>
            <a:r>
              <a:rPr lang="en-US" sz="2200" dirty="0"/>
              <a:t>firmi</a:t>
            </a:r>
            <a:r>
              <a:rPr lang="sl-SI" sz="2200" dirty="0"/>
              <a:t> /baz</a:t>
            </a:r>
            <a:r>
              <a:rPr lang="en-US" sz="2200" dirty="0"/>
              <a:t>a podataka</a:t>
            </a:r>
            <a:endParaRPr lang="sl-SI" sz="2200" dirty="0"/>
          </a:p>
          <a:p>
            <a:pPr>
              <a:buFontTx/>
              <a:buChar char="-"/>
            </a:pPr>
            <a:r>
              <a:rPr lang="en-US" sz="2200" dirty="0"/>
              <a:t>Priprema mjesečnog izvještaja traje 10 minuta</a:t>
            </a:r>
          </a:p>
          <a:p>
            <a:pPr marL="0" indent="0">
              <a:buNone/>
            </a:pPr>
            <a:r>
              <a:rPr lang="en-US" sz="2200" dirty="0"/>
              <a:t>Na mjesečnom nivou za jednog radnika ovaj zadatak oduzme 25 radnih sati. 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dirty="0"/>
              <a:t>Možemo li to pojednostaviti? Kako?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5418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sl-SI" dirty="0"/>
              <a:t>Nadzorn</a:t>
            </a:r>
            <a:r>
              <a:rPr lang="en-US" dirty="0"/>
              <a:t>a</a:t>
            </a:r>
            <a:r>
              <a:rPr lang="sl-SI" dirty="0"/>
              <a:t> ploč</a:t>
            </a:r>
            <a:r>
              <a:rPr lang="en-US" dirty="0"/>
              <a:t>a</a:t>
            </a:r>
            <a:endParaRPr lang="sl-S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091640"/>
            <a:ext cx="2221871" cy="3733040"/>
          </a:xfrm>
        </p:spPr>
        <p:txBody>
          <a:bodyPr>
            <a:normAutofit/>
          </a:bodyPr>
          <a:lstStyle/>
          <a:p>
            <a:r>
              <a:rPr lang="sl-SI" dirty="0"/>
              <a:t>Sistemske nadzorne ploče</a:t>
            </a:r>
          </a:p>
          <a:p>
            <a:pPr marL="0" indent="0">
              <a:buNone/>
            </a:pPr>
            <a:endParaRPr lang="sl-SI" dirty="0"/>
          </a:p>
          <a:p>
            <a:r>
              <a:rPr lang="en-US" dirty="0"/>
              <a:t>Korisničke</a:t>
            </a:r>
            <a:r>
              <a:rPr lang="sl-SI" dirty="0"/>
              <a:t> nadzorne ploče</a:t>
            </a:r>
          </a:p>
        </p:txBody>
      </p:sp>
      <p:pic>
        <p:nvPicPr>
          <p:cNvPr id="4" name="Picture 4" descr="C:\Users\andrejc\AppData\Local\Temp\SNAGHTML1249f9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796" y="2016609"/>
            <a:ext cx="7306137" cy="380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63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Sadržaj nadzorne ploče</a:t>
            </a:r>
            <a:r>
              <a:rPr lang="sl-SI" dirty="0"/>
              <a:t>- </a:t>
            </a:r>
            <a:r>
              <a:rPr lang="en-US" dirty="0"/>
              <a:t>Element</a:t>
            </a:r>
            <a:endParaRPr lang="sl-S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346744"/>
            <a:ext cx="3842442" cy="3733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Element</a:t>
            </a:r>
            <a:r>
              <a:rPr lang="sl-SI" dirty="0"/>
              <a:t> je osnovni </a:t>
            </a:r>
            <a:r>
              <a:rPr lang="en-US" dirty="0"/>
              <a:t>dio</a:t>
            </a:r>
            <a:r>
              <a:rPr lang="sl-SI" dirty="0"/>
              <a:t> nadzorne ploče. 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/>
              <a:t>Š</a:t>
            </a:r>
            <a:r>
              <a:rPr lang="en-US" dirty="0"/>
              <a:t>ifrant</a:t>
            </a:r>
            <a:r>
              <a:rPr lang="sl-SI" dirty="0"/>
              <a:t> sistemskih </a:t>
            </a:r>
            <a:r>
              <a:rPr lang="en-US" dirty="0"/>
              <a:t>elemenata</a:t>
            </a:r>
            <a:r>
              <a:rPr lang="sl-SI" dirty="0"/>
              <a:t> </a:t>
            </a:r>
            <a:r>
              <a:rPr lang="en-US" dirty="0"/>
              <a:t>- prikaz podataka u željenom obliku</a:t>
            </a:r>
            <a:endParaRPr lang="sl-SI" dirty="0"/>
          </a:p>
          <a:p>
            <a:pPr marL="0" indent="0">
              <a:buNone/>
            </a:pPr>
            <a:endParaRPr lang="sl-SI" dirty="0"/>
          </a:p>
          <a:p>
            <a:pPr>
              <a:buFontTx/>
              <a:buChar char="-"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539A8F7-DCEE-482F-AC08-31B49116B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42" y="1828799"/>
            <a:ext cx="4020189" cy="32004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F113099-EB8B-4216-9349-019FE19CE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636" y="3749040"/>
            <a:ext cx="3525164" cy="299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8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424" y="425862"/>
            <a:ext cx="9786642" cy="704708"/>
          </a:xfrm>
        </p:spPr>
        <p:txBody>
          <a:bodyPr/>
          <a:lstStyle/>
          <a:p>
            <a:pPr marL="0" indent="0"/>
            <a:r>
              <a:rPr lang="en-US" dirty="0"/>
              <a:t>Korisnički elementi nadzorne ploče</a:t>
            </a:r>
            <a:endParaRPr lang="sl-S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9424" y="1436364"/>
            <a:ext cx="9786642" cy="3985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Različi</a:t>
            </a:r>
            <a:r>
              <a:rPr lang="en-US" dirty="0"/>
              <a:t>ti</a:t>
            </a:r>
            <a:r>
              <a:rPr lang="sl-SI" dirty="0"/>
              <a:t> tip</a:t>
            </a:r>
            <a:r>
              <a:rPr lang="en-US" dirty="0"/>
              <a:t>ovi</a:t>
            </a:r>
            <a:r>
              <a:rPr lang="sl-SI" dirty="0"/>
              <a:t>:	</a:t>
            </a:r>
            <a:r>
              <a:rPr lang="en-US" dirty="0"/>
              <a:t>           </a:t>
            </a:r>
            <a:r>
              <a:rPr lang="sl-SI" dirty="0"/>
              <a:t>Mo</a:t>
            </a:r>
            <a:r>
              <a:rPr lang="en-US" dirty="0"/>
              <a:t>guć</a:t>
            </a:r>
            <a:r>
              <a:rPr lang="sl-SI" dirty="0"/>
              <a:t>nost kreiranja </a:t>
            </a:r>
            <a:r>
              <a:rPr lang="en-US" dirty="0"/>
              <a:t>vlastitog</a:t>
            </a:r>
            <a:r>
              <a:rPr lang="sl-SI" dirty="0"/>
              <a:t> </a:t>
            </a:r>
            <a:r>
              <a:rPr lang="en-US" dirty="0"/>
              <a:t>elementa:</a:t>
            </a:r>
          </a:p>
          <a:p>
            <a:pPr marL="0" indent="0">
              <a:buNone/>
            </a:pPr>
            <a:r>
              <a:rPr lang="en-US" dirty="0"/>
              <a:t>- Podatak</a:t>
            </a:r>
            <a:r>
              <a:rPr lang="sl-SI" dirty="0"/>
              <a:t>			- Iz sistemsk</a:t>
            </a:r>
            <a:r>
              <a:rPr lang="en-US" dirty="0"/>
              <a:t>o</a:t>
            </a:r>
            <a:r>
              <a:rPr lang="sl-SI" dirty="0"/>
              <a:t>g</a:t>
            </a:r>
            <a:r>
              <a:rPr lang="en-US" dirty="0"/>
              <a:t> elementa</a:t>
            </a:r>
            <a:endParaRPr lang="sl-SI" dirty="0"/>
          </a:p>
          <a:p>
            <a:pPr>
              <a:buFontTx/>
              <a:buChar char="-"/>
            </a:pPr>
            <a:r>
              <a:rPr lang="sl-SI" dirty="0"/>
              <a:t>Graf				- Od </a:t>
            </a:r>
            <a:r>
              <a:rPr lang="en-US" dirty="0"/>
              <a:t>početka</a:t>
            </a:r>
            <a:endParaRPr lang="sl-SI" dirty="0"/>
          </a:p>
          <a:p>
            <a:pPr>
              <a:buFontTx/>
              <a:buChar char="-"/>
            </a:pPr>
            <a:r>
              <a:rPr lang="sl-SI" dirty="0"/>
              <a:t>P</a:t>
            </a:r>
            <a:r>
              <a:rPr lang="en-US" dirty="0"/>
              <a:t>ANTHEON</a:t>
            </a:r>
            <a:r>
              <a:rPr lang="sl-SI" dirty="0"/>
              <a:t> i</a:t>
            </a:r>
            <a:r>
              <a:rPr lang="en-US" dirty="0"/>
              <a:t>s</a:t>
            </a:r>
            <a:r>
              <a:rPr lang="sl-SI" dirty="0"/>
              <a:t>pis</a:t>
            </a:r>
          </a:p>
          <a:p>
            <a:pPr>
              <a:buFontTx/>
              <a:buChar char="-"/>
            </a:pPr>
            <a:r>
              <a:rPr lang="sl-SI" dirty="0"/>
              <a:t>Tabela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E99CA1F-8B38-4DA1-94FE-9C7010990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19" y="2920753"/>
            <a:ext cx="7300707" cy="380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98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Prikaz</a:t>
            </a:r>
            <a:r>
              <a:rPr lang="sl-SI" dirty="0"/>
              <a:t> na li</a:t>
            </a:r>
            <a:r>
              <a:rPr lang="en-US" dirty="0"/>
              <a:t>stu</a:t>
            </a:r>
            <a:r>
              <a:rPr lang="sl-SI" dirty="0"/>
              <a:t> papi</a:t>
            </a:r>
            <a:r>
              <a:rPr lang="en-US" dirty="0"/>
              <a:t>r</a:t>
            </a:r>
            <a:r>
              <a:rPr lang="sl-SI" dirty="0"/>
              <a:t>a – </a:t>
            </a:r>
            <a:r>
              <a:rPr lang="en-US" dirty="0"/>
              <a:t>izvještaji nadzorne ploče</a:t>
            </a:r>
            <a:endParaRPr lang="sl-S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346744"/>
            <a:ext cx="4305761" cy="373304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sl-SI" altLang="sl-SI" dirty="0"/>
              <a:t>Nam</a:t>
            </a:r>
            <a:r>
              <a:rPr lang="en-US" altLang="sl-SI" dirty="0"/>
              <a:t>ij</a:t>
            </a:r>
            <a:r>
              <a:rPr lang="sl-SI" altLang="sl-SI" dirty="0"/>
              <a:t>enjeno re</a:t>
            </a:r>
            <a:r>
              <a:rPr lang="en-US" altLang="sl-SI" dirty="0"/>
              <a:t>dovnom</a:t>
            </a:r>
            <a:r>
              <a:rPr lang="sl-SI" altLang="sl-SI" dirty="0"/>
              <a:t> i</a:t>
            </a:r>
            <a:r>
              <a:rPr lang="en-US" altLang="sl-SI" dirty="0"/>
              <a:t>sp</a:t>
            </a:r>
            <a:r>
              <a:rPr lang="sl-SI" altLang="sl-SI" dirty="0"/>
              <a:t>is</a:t>
            </a:r>
            <a:r>
              <a:rPr lang="en-US" altLang="sl-SI" dirty="0"/>
              <a:t>i</a:t>
            </a:r>
            <a:r>
              <a:rPr lang="sl-SI" altLang="sl-SI" dirty="0"/>
              <a:t>vanju i </a:t>
            </a:r>
            <a:r>
              <a:rPr lang="en-US" altLang="sl-SI" dirty="0"/>
              <a:t>nadziranju</a:t>
            </a:r>
            <a:r>
              <a:rPr lang="sl-SI" altLang="sl-SI" dirty="0"/>
              <a:t> poslovanja</a:t>
            </a:r>
          </a:p>
          <a:p>
            <a:pPr>
              <a:defRPr/>
            </a:pPr>
            <a:r>
              <a:rPr lang="sl-SI" altLang="sl-SI" dirty="0"/>
              <a:t>Široka </a:t>
            </a:r>
            <a:r>
              <a:rPr lang="en-US" altLang="sl-SI" dirty="0"/>
              <a:t>mogućnost</a:t>
            </a:r>
            <a:r>
              <a:rPr lang="sl-SI" altLang="sl-SI" dirty="0"/>
              <a:t> </a:t>
            </a:r>
            <a:r>
              <a:rPr lang="en-US" altLang="sl-SI" dirty="0"/>
              <a:t>primjene</a:t>
            </a:r>
            <a:r>
              <a:rPr lang="sl-SI" altLang="sl-SI" dirty="0"/>
              <a:t>:</a:t>
            </a:r>
          </a:p>
          <a:p>
            <a:pPr>
              <a:buFontTx/>
              <a:buChar char="-"/>
              <a:defRPr/>
            </a:pPr>
            <a:r>
              <a:rPr lang="en-US" altLang="sl-SI" dirty="0"/>
              <a:t>Izvještaji za upravu</a:t>
            </a:r>
            <a:endParaRPr lang="sl-SI" altLang="sl-SI" dirty="0"/>
          </a:p>
          <a:p>
            <a:pPr>
              <a:buFontTx/>
              <a:buChar char="-"/>
              <a:defRPr/>
            </a:pPr>
            <a:r>
              <a:rPr lang="en-US" altLang="sl-SI" dirty="0"/>
              <a:t>Izvještaji</a:t>
            </a:r>
            <a:r>
              <a:rPr lang="sl-SI" altLang="sl-SI" dirty="0"/>
              <a:t> za zaposlene </a:t>
            </a:r>
            <a:endParaRPr lang="en-US" altLang="sl-SI" dirty="0"/>
          </a:p>
          <a:p>
            <a:pPr>
              <a:buFontTx/>
              <a:buChar char="-"/>
              <a:defRPr/>
            </a:pPr>
            <a:r>
              <a:rPr lang="sl-SI" altLang="sl-SI" dirty="0"/>
              <a:t>Red</a:t>
            </a:r>
            <a:r>
              <a:rPr lang="en-US" altLang="sl-SI" dirty="0"/>
              <a:t>ov</a:t>
            </a:r>
            <a:r>
              <a:rPr lang="sl-SI" altLang="sl-SI" dirty="0"/>
              <a:t>n</a:t>
            </a:r>
            <a:r>
              <a:rPr lang="en-US" altLang="sl-SI" dirty="0"/>
              <a:t>i sedmični</a:t>
            </a:r>
            <a:r>
              <a:rPr lang="sl-SI" altLang="sl-SI" dirty="0"/>
              <a:t> </a:t>
            </a:r>
            <a:r>
              <a:rPr lang="en-US" altLang="sl-SI" dirty="0"/>
              <a:t>izvještaji</a:t>
            </a:r>
            <a:r>
              <a:rPr lang="sl-SI" altLang="sl-SI" dirty="0"/>
              <a:t> – a</a:t>
            </a:r>
            <a:r>
              <a:rPr lang="en-US" altLang="sl-SI" dirty="0"/>
              <a:t>u</a:t>
            </a:r>
            <a:r>
              <a:rPr lang="sl-SI" altLang="sl-SI" dirty="0"/>
              <a:t>tomatsko generi</a:t>
            </a:r>
            <a:r>
              <a:rPr lang="en-US" altLang="sl-SI" dirty="0"/>
              <a:t>s</a:t>
            </a:r>
            <a:r>
              <a:rPr lang="sl-SI" altLang="sl-SI" dirty="0"/>
              <a:t>anje i </a:t>
            </a:r>
            <a:r>
              <a:rPr lang="en-US" altLang="sl-SI" dirty="0"/>
              <a:t>slanje</a:t>
            </a:r>
            <a:r>
              <a:rPr lang="sl-SI" altLang="sl-SI" dirty="0"/>
              <a:t> na mail</a:t>
            </a:r>
          </a:p>
          <a:p>
            <a:pPr>
              <a:buFontTx/>
              <a:buChar char="-"/>
              <a:defRPr/>
            </a:pPr>
            <a:r>
              <a:rPr lang="en-US" altLang="sl-SI" dirty="0"/>
              <a:t>Godišnji</a:t>
            </a:r>
            <a:r>
              <a:rPr lang="sl-SI" altLang="sl-SI" dirty="0"/>
              <a:t> </a:t>
            </a:r>
            <a:r>
              <a:rPr lang="en-US" altLang="sl-SI" dirty="0"/>
              <a:t>izvještaji</a:t>
            </a:r>
            <a:r>
              <a:rPr lang="sl-SI" altLang="sl-SI" dirty="0"/>
              <a:t> – </a:t>
            </a:r>
            <a:r>
              <a:rPr lang="en-US" altLang="sl-SI" dirty="0"/>
              <a:t>prijedlozi</a:t>
            </a:r>
            <a:r>
              <a:rPr lang="sl-SI" altLang="sl-SI" dirty="0"/>
              <a:t> za </a:t>
            </a:r>
            <a:r>
              <a:rPr lang="en-US" altLang="sl-SI" dirty="0"/>
              <a:t>godišnje izvještavanje</a:t>
            </a:r>
            <a:r>
              <a:rPr lang="sl-SI" altLang="sl-SI" dirty="0"/>
              <a:t> + mo</a:t>
            </a:r>
            <a:r>
              <a:rPr lang="en-US" altLang="sl-SI" dirty="0"/>
              <a:t>gućnost</a:t>
            </a:r>
            <a:r>
              <a:rPr lang="sl-SI" altLang="sl-SI" dirty="0"/>
              <a:t> dopis</a:t>
            </a:r>
            <a:r>
              <a:rPr lang="en-US" altLang="sl-SI" dirty="0"/>
              <a:t>i</a:t>
            </a:r>
            <a:r>
              <a:rPr lang="sl-SI" altLang="sl-SI" dirty="0"/>
              <a:t>vanja teksta, izvoz </a:t>
            </a:r>
            <a:r>
              <a:rPr lang="en-US" altLang="sl-SI" dirty="0"/>
              <a:t>u</a:t>
            </a:r>
            <a:r>
              <a:rPr lang="sl-SI" altLang="sl-SI" dirty="0"/>
              <a:t> .</a:t>
            </a:r>
            <a:r>
              <a:rPr lang="en-US" altLang="sl-SI" dirty="0"/>
              <a:t>PDF</a:t>
            </a:r>
            <a:endParaRPr lang="sl-SI" altLang="sl-SI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961" y="2934971"/>
            <a:ext cx="6334866" cy="3056832"/>
          </a:xfrm>
          <a:prstGeom prst="rect">
            <a:avLst/>
          </a:prstGeom>
          <a:ln>
            <a:noFill/>
          </a:ln>
          <a:effectLst>
            <a:outerShdw blurRad="292100" dist="63500" dir="492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6512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sl-SI" dirty="0"/>
              <a:t>A</a:t>
            </a:r>
            <a:r>
              <a:rPr lang="en-US" dirty="0"/>
              <a:t>u</a:t>
            </a:r>
            <a:r>
              <a:rPr lang="sl-SI" dirty="0"/>
              <a:t>tomatizacija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346744"/>
            <a:ext cx="5257800" cy="3733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 Sedmično</a:t>
            </a:r>
            <a:r>
              <a:rPr lang="sl-SI" dirty="0"/>
              <a:t>, m</a:t>
            </a:r>
            <a:r>
              <a:rPr lang="en-US" dirty="0"/>
              <a:t>j</a:t>
            </a:r>
            <a:r>
              <a:rPr lang="sl-SI" dirty="0"/>
              <a:t>esečno, kvartaln</a:t>
            </a:r>
            <a:r>
              <a:rPr lang="en-US" dirty="0"/>
              <a:t>o </a:t>
            </a:r>
            <a:r>
              <a:rPr lang="sl-SI" dirty="0"/>
              <a:t> </a:t>
            </a:r>
          </a:p>
          <a:p>
            <a:pPr marL="0" indent="0">
              <a:buNone/>
            </a:pPr>
            <a:r>
              <a:rPr lang="sl-SI" dirty="0"/>
              <a:t>- </a:t>
            </a:r>
            <a:r>
              <a:rPr lang="en-US" dirty="0"/>
              <a:t>Raspored</a:t>
            </a:r>
            <a:r>
              <a:rPr lang="sl-SI" dirty="0"/>
              <a:t> </a:t>
            </a:r>
            <a:r>
              <a:rPr lang="en-US" dirty="0"/>
              <a:t>slanja</a:t>
            </a:r>
            <a:endParaRPr lang="sl-SI" dirty="0"/>
          </a:p>
          <a:p>
            <a:pPr>
              <a:buFontTx/>
              <a:buChar char="-"/>
            </a:pPr>
            <a:r>
              <a:rPr lang="en-US" dirty="0"/>
              <a:t>Primatelji</a:t>
            </a:r>
            <a:r>
              <a:rPr lang="sl-SI" dirty="0"/>
              <a:t> </a:t>
            </a:r>
            <a:r>
              <a:rPr lang="en-US" dirty="0"/>
              <a:t>i spašeni</a:t>
            </a:r>
            <a:r>
              <a:rPr lang="sl-SI" dirty="0"/>
              <a:t> tekst</a:t>
            </a:r>
          </a:p>
          <a:p>
            <a:pPr>
              <a:buFontTx/>
              <a:buChar char="-"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362F861-0279-41C1-96A8-66CE238DD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773" y="2346744"/>
            <a:ext cx="5479255" cy="43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13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5400" b="1" dirty="0"/>
              <a:t>Hvala </a:t>
            </a:r>
            <a:r>
              <a:rPr lang="en-US" sz="5400" b="1" dirty="0"/>
              <a:t>na pažnji</a:t>
            </a:r>
            <a:r>
              <a:rPr lang="sl-SI" sz="5400" b="1" dirty="0"/>
              <a:t>!</a:t>
            </a:r>
          </a:p>
          <a:p>
            <a:pPr marL="0" indent="0" algn="ctr">
              <a:buNone/>
            </a:pPr>
            <a:endParaRPr lang="sl-SI" dirty="0"/>
          </a:p>
          <a:p>
            <a:pPr marL="0" indent="0" algn="ctr">
              <a:buNone/>
            </a:pPr>
            <a:r>
              <a:rPr lang="sl-SI" dirty="0">
                <a:hlinkClick r:id="" action="ppaction://noaction"/>
              </a:rPr>
              <a:t>pomoc@datalab</a:t>
            </a:r>
            <a:r>
              <a:rPr lang="en-US" dirty="0">
                <a:hlinkClick r:id="" action="ppaction://noaction"/>
              </a:rPr>
              <a:t>.ba</a:t>
            </a:r>
            <a:r>
              <a:rPr lang="sl-SI" dirty="0">
                <a:hlinkClick r:id="" action="ppaction://noaction"/>
              </a:rPr>
              <a:t> 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" action="ppaction://noaction"/>
              </a:rPr>
              <a:t>seadbaljeta</a:t>
            </a:r>
            <a:r>
              <a:rPr lang="sl-SI" dirty="0">
                <a:hlinkClick r:id="" action="ppaction://noaction"/>
              </a:rPr>
              <a:t>@datalab</a:t>
            </a:r>
            <a:r>
              <a:rPr lang="en-US" dirty="0">
                <a:hlinkClick r:id="" action="ppaction://noaction"/>
              </a:rPr>
              <a:t>.ba</a:t>
            </a:r>
            <a:r>
              <a:rPr lang="sl-SI" dirty="0">
                <a:hlinkClick r:id="" action="ppaction://noaction"/>
              </a:rPr>
              <a:t> </a:t>
            </a:r>
            <a:endParaRPr lang="en-US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36723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8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32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A6706B9B-36EE-4219-A74F-D9C1194227F9}"/>
</file>

<file path=customXml/itemProps2.xml><?xml version="1.0" encoding="utf-8"?>
<ds:datastoreItem xmlns:ds="http://schemas.openxmlformats.org/officeDocument/2006/customXml" ds:itemID="{FB3D8789-48EC-44EA-995A-C65E92769596}"/>
</file>

<file path=customXml/itemProps3.xml><?xml version="1.0" encoding="utf-8"?>
<ds:datastoreItem xmlns:ds="http://schemas.openxmlformats.org/officeDocument/2006/customXml" ds:itemID="{1FB91895-C7CB-4D2A-AB36-158D3A42C3F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236</Words>
  <Application>Microsoft Office PowerPoint</Application>
  <PresentationFormat>Custom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Titillium</vt:lpstr>
      <vt:lpstr>Officeova tema</vt:lpstr>
      <vt:lpstr>1_Officeova tema</vt:lpstr>
      <vt:lpstr>PowerPoint Presentation</vt:lpstr>
      <vt:lpstr>Automatizirano mjesečno i kvartalno izvještavanje te jednostavna priprema PANTHEON zaključnog izvještaja</vt:lpstr>
      <vt:lpstr>Sadržaj</vt:lpstr>
      <vt:lpstr>Osnovni izazovi</vt:lpstr>
      <vt:lpstr>Nadzorna ploča</vt:lpstr>
      <vt:lpstr>Sadržaj nadzorne ploče- Element</vt:lpstr>
      <vt:lpstr>Korisnički elementi nadzorne ploče</vt:lpstr>
      <vt:lpstr>Prikaz na listu papira – izvještaji nadzorne ploče</vt:lpstr>
      <vt:lpstr>Automatizacija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352</cp:revision>
  <dcterms:created xsi:type="dcterms:W3CDTF">2018-04-13T10:50:08Z</dcterms:created>
  <dcterms:modified xsi:type="dcterms:W3CDTF">2020-02-04T10:38:33Z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