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43.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9.xml" ContentType="application/vnd.openxmlformats-officedocument.presentationml.slide+xml"/>
  <Override PartName="/ppt/slides/slide4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4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47"/>
  </p:notesMasterIdLst>
  <p:handoutMasterIdLst>
    <p:handoutMasterId r:id="rId48"/>
  </p:handoutMasterIdLst>
  <p:sldIdLst>
    <p:sldId id="538" r:id="rId3"/>
    <p:sldId id="287" r:id="rId4"/>
    <p:sldId id="406" r:id="rId5"/>
    <p:sldId id="409" r:id="rId6"/>
    <p:sldId id="411" r:id="rId7"/>
    <p:sldId id="412" r:id="rId8"/>
    <p:sldId id="413" r:id="rId9"/>
    <p:sldId id="414" r:id="rId10"/>
    <p:sldId id="321" r:id="rId11"/>
    <p:sldId id="415" r:id="rId12"/>
    <p:sldId id="416" r:id="rId13"/>
    <p:sldId id="417" r:id="rId14"/>
    <p:sldId id="418" r:id="rId15"/>
    <p:sldId id="323" r:id="rId16"/>
    <p:sldId id="419" r:id="rId17"/>
    <p:sldId id="420" r:id="rId18"/>
    <p:sldId id="421" r:id="rId19"/>
    <p:sldId id="422" r:id="rId20"/>
    <p:sldId id="424" r:id="rId21"/>
    <p:sldId id="514" r:id="rId22"/>
    <p:sldId id="324" r:id="rId23"/>
    <p:sldId id="515" r:id="rId24"/>
    <p:sldId id="516" r:id="rId25"/>
    <p:sldId id="517" r:id="rId26"/>
    <p:sldId id="518" r:id="rId27"/>
    <p:sldId id="520" r:id="rId28"/>
    <p:sldId id="519" r:id="rId29"/>
    <p:sldId id="521" r:id="rId30"/>
    <p:sldId id="523" r:id="rId31"/>
    <p:sldId id="525" r:id="rId32"/>
    <p:sldId id="527" r:id="rId33"/>
    <p:sldId id="528" r:id="rId34"/>
    <p:sldId id="347" r:id="rId35"/>
    <p:sldId id="529" r:id="rId36"/>
    <p:sldId id="530" r:id="rId37"/>
    <p:sldId id="531" r:id="rId38"/>
    <p:sldId id="532" r:id="rId39"/>
    <p:sldId id="533" r:id="rId40"/>
    <p:sldId id="534" r:id="rId41"/>
    <p:sldId id="535" r:id="rId42"/>
    <p:sldId id="536" r:id="rId43"/>
    <p:sldId id="537" r:id="rId44"/>
    <p:sldId id="349" r:id="rId45"/>
    <p:sldId id="539" r:id="rId46"/>
  </p:sldIdLst>
  <p:sldSz cx="12192000" cy="6858000"/>
  <p:notesSz cx="6858000" cy="9144000"/>
  <p:embeddedFontLst>
    <p:embeddedFont>
      <p:font typeface="Calibri" pitchFamily="34" charset="0"/>
      <p:regular r:id="rId49"/>
      <p:bold r:id="rId50"/>
      <p:italic r:id="rId51"/>
      <p:boldItalic r:id="rId52"/>
    </p:embeddedFont>
    <p:embeddedFont>
      <p:font typeface="Cambria" pitchFamily="18" charset="0"/>
      <p:regular r:id="rId53"/>
      <p:bold r:id="rId54"/>
      <p:italic r:id="rId55"/>
      <p:boldItalic r:id="rId56"/>
    </p:embeddedFont>
    <p:embeddedFont>
      <p:font typeface="Titillium" charset="-18"/>
      <p:regular r:id="rId57"/>
      <p:bold r:id="rId58"/>
      <p:italic r:id="rId59"/>
      <p:boldItalic r:id="rId60"/>
    </p:embeddedFont>
  </p:embeddedFontLst>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9900"/>
    <a:srgbClr val="505050"/>
    <a:srgbClr val="F0F0F0"/>
    <a:srgbClr val="E1E1E1"/>
    <a:srgbClr val="AAAAAA"/>
    <a:srgbClr val="EBEBEB"/>
    <a:srgbClr val="878787"/>
    <a:srgbClr val="6E6E6E"/>
    <a:srgbClr val="4B4B4B"/>
    <a:srgbClr val="505F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86842" autoAdjust="0"/>
  </p:normalViewPr>
  <p:slideViewPr>
    <p:cSldViewPr snapToGrid="0">
      <p:cViewPr varScale="1">
        <p:scale>
          <a:sx n="74" d="100"/>
          <a:sy n="74" d="100"/>
        </p:scale>
        <p:origin x="-576" y="-90"/>
      </p:cViewPr>
      <p:guideLst>
        <p:guide orient="horz" pos="2160"/>
        <p:guide pos="3840"/>
      </p:guideLst>
    </p:cSldViewPr>
  </p:slideViewPr>
  <p:notesTextViewPr>
    <p:cViewPr>
      <p:scale>
        <a:sx n="3" d="2"/>
        <a:sy n="3" d="2"/>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customXml" Target="../customXml/item2.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67"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a:extLst>
              <a:ext uri="{FF2B5EF4-FFF2-40B4-BE49-F238E27FC236}">
                <a16:creationId xmlns="" xmlns:a16="http://schemas.microsoft.com/office/drawing/2014/main" id="{B8FE57F1-0EBE-4101-8124-16E94DAA0E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a:extLst>
              <a:ext uri="{FF2B5EF4-FFF2-40B4-BE49-F238E27FC236}">
                <a16:creationId xmlns="" xmlns:a16="http://schemas.microsoft.com/office/drawing/2014/main" id="{3EEFF766-AC8A-49B1-B5A6-C8AE59C9AE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DA62B7-CD3C-4F8C-B615-E36FC6E6C300}" type="datetimeFigureOut">
              <a:rPr lang="sl-SI" smtClean="0"/>
              <a:t>4. 02. 2020</a:t>
            </a:fld>
            <a:endParaRPr lang="sl-SI"/>
          </a:p>
        </p:txBody>
      </p:sp>
      <p:sp>
        <p:nvSpPr>
          <p:cNvPr id="4" name="Označba mesta noge 3">
            <a:extLst>
              <a:ext uri="{FF2B5EF4-FFF2-40B4-BE49-F238E27FC236}">
                <a16:creationId xmlns="" xmlns:a16="http://schemas.microsoft.com/office/drawing/2014/main" id="{08128763-23DA-4BB2-8E74-E19C47F9D3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a:extLst>
              <a:ext uri="{FF2B5EF4-FFF2-40B4-BE49-F238E27FC236}">
                <a16:creationId xmlns="" xmlns:a16="http://schemas.microsoft.com/office/drawing/2014/main" id="{25A459D4-A3D3-4A9E-84A5-7793B1A1F8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B7464D-B868-4E3C-B471-75825E3C78B7}" type="slidenum">
              <a:rPr lang="sl-SI" smtClean="0"/>
              <a:t>‹#›</a:t>
            </a:fld>
            <a:endParaRPr lang="sl-SI"/>
          </a:p>
        </p:txBody>
      </p:sp>
    </p:spTree>
    <p:extLst>
      <p:ext uri="{BB962C8B-B14F-4D97-AF65-F5344CB8AC3E}">
        <p14:creationId xmlns:p14="http://schemas.microsoft.com/office/powerpoint/2010/main" val="2777019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35C0ED-BBD0-41F2-AE41-BDF3EC4FDD92}" type="datetimeFigureOut">
              <a:rPr lang="sl-SI" smtClean="0"/>
              <a:t>4. 02. 2020</a:t>
            </a:fld>
            <a:endParaRPr lang="sl-S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F1A50C-007C-4F5B-A82C-685F3663D625}" type="slidenum">
              <a:rPr lang="sl-SI" smtClean="0"/>
              <a:t>‹#›</a:t>
            </a:fld>
            <a:endParaRPr lang="sl-SI"/>
          </a:p>
        </p:txBody>
      </p:sp>
    </p:spTree>
    <p:extLst>
      <p:ext uri="{BB962C8B-B14F-4D97-AF65-F5344CB8AC3E}">
        <p14:creationId xmlns:p14="http://schemas.microsoft.com/office/powerpoint/2010/main" val="99150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Naslov in vsebina">
    <p:spTree>
      <p:nvGrpSpPr>
        <p:cNvPr id="1" name=""/>
        <p:cNvGrpSpPr/>
        <p:nvPr/>
      </p:nvGrpSpPr>
      <p:grpSpPr>
        <a:xfrm>
          <a:off x="0" y="0"/>
          <a:ext cx="0" cy="0"/>
          <a:chOff x="0" y="0"/>
          <a:chExt cx="0" cy="0"/>
        </a:xfrm>
      </p:grpSpPr>
      <p:pic>
        <p:nvPicPr>
          <p:cNvPr id="11" name="Picture 3" descr="\\DISKSTATION\Mars\DataLab\ACC_konferenca_2020\PPT\naslovna_slika.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Naslov 1">
            <a:extLst>
              <a:ext uri="{FF2B5EF4-FFF2-40B4-BE49-F238E27FC236}">
                <a16:creationId xmlns="" xmlns:a16="http://schemas.microsoft.com/office/drawing/2014/main" id="{7560DFBA-4227-4E47-874D-93115D8996AA}"/>
              </a:ext>
            </a:extLst>
          </p:cNvPr>
          <p:cNvSpPr>
            <a:spLocks noGrp="1"/>
          </p:cNvSpPr>
          <p:nvPr>
            <p:ph type="title" hasCustomPrompt="1"/>
          </p:nvPr>
        </p:nvSpPr>
        <p:spPr>
          <a:xfrm>
            <a:off x="1562100" y="1581150"/>
            <a:ext cx="9062742" cy="2552699"/>
          </a:xfrm>
        </p:spPr>
        <p:txBody>
          <a:bodyPr anchor="b">
            <a:normAutofit/>
          </a:bodyPr>
          <a:lstStyle>
            <a:lvl1pPr>
              <a:defRPr sz="4800">
                <a:solidFill>
                  <a:schemeClr val="bg1"/>
                </a:solidFill>
              </a:defRPr>
            </a:lvl1pPr>
          </a:lstStyle>
          <a:p>
            <a:r>
              <a:rPr lang="sl-SI"/>
              <a:t>Kliknite, če želite urediti slog naslova matrice</a:t>
            </a:r>
          </a:p>
        </p:txBody>
      </p:sp>
      <p:sp>
        <p:nvSpPr>
          <p:cNvPr id="9" name="Označba mesta besedila 2">
            <a:extLst>
              <a:ext uri="{FF2B5EF4-FFF2-40B4-BE49-F238E27FC236}">
                <a16:creationId xmlns="" xmlns:a16="http://schemas.microsoft.com/office/drawing/2014/main" id="{D51D2D73-AEA7-457F-8777-68B2AA7E5433}"/>
              </a:ext>
            </a:extLst>
          </p:cNvPr>
          <p:cNvSpPr>
            <a:spLocks noGrp="1"/>
          </p:cNvSpPr>
          <p:nvPr>
            <p:ph type="body" idx="1"/>
          </p:nvPr>
        </p:nvSpPr>
        <p:spPr>
          <a:xfrm>
            <a:off x="1571624" y="4732338"/>
            <a:ext cx="9048751" cy="954087"/>
          </a:xfrm>
        </p:spPr>
        <p:txBody>
          <a:bodyPr>
            <a:normAutofit/>
          </a:bodyPr>
          <a:lstStyle>
            <a:lvl1pPr marL="0" indent="0">
              <a:buNone/>
              <a:defRPr sz="2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cxnSp>
        <p:nvCxnSpPr>
          <p:cNvPr id="3" name="Raven povezovalnik 2"/>
          <p:cNvCxnSpPr/>
          <p:nvPr userDrawn="1"/>
        </p:nvCxnSpPr>
        <p:spPr>
          <a:xfrm>
            <a:off x="1695182" y="4343400"/>
            <a:ext cx="1049681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značba mesta besedila 2">
            <a:extLst>
              <a:ext uri="{FF2B5EF4-FFF2-40B4-BE49-F238E27FC236}">
                <a16:creationId xmlns="" xmlns:a16="http://schemas.microsoft.com/office/drawing/2014/main" id="{D51D2D73-AEA7-457F-8777-68B2AA7E5433}"/>
              </a:ext>
            </a:extLst>
          </p:cNvPr>
          <p:cNvSpPr>
            <a:spLocks noGrp="1"/>
          </p:cNvSpPr>
          <p:nvPr>
            <p:ph type="body" idx="13"/>
          </p:nvPr>
        </p:nvSpPr>
        <p:spPr>
          <a:xfrm>
            <a:off x="1571625" y="5808664"/>
            <a:ext cx="9048751" cy="334962"/>
          </a:xfrm>
        </p:spPr>
        <p:txBody>
          <a:bodyPr>
            <a:normAutofit/>
          </a:bodyPr>
          <a:lstStyle>
            <a:lvl1pPr marL="0" indent="0">
              <a:buNone/>
              <a:defRPr sz="1800">
                <a:solidFill>
                  <a:srgbClr val="E099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pic>
        <p:nvPicPr>
          <p:cNvPr id="4" name="Slika 3">
            <a:extLst>
              <a:ext uri="{FF2B5EF4-FFF2-40B4-BE49-F238E27FC236}">
                <a16:creationId xmlns="" xmlns:a16="http://schemas.microsoft.com/office/drawing/2014/main" id="{858F5FC6-10C7-4175-9C8B-078315F33C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0998" y="625451"/>
            <a:ext cx="6397686" cy="364320"/>
          </a:xfrm>
          <a:prstGeom prst="rect">
            <a:avLst/>
          </a:prstGeom>
        </p:spPr>
      </p:pic>
      <p:pic>
        <p:nvPicPr>
          <p:cNvPr id="12" name="Slika 11">
            <a:extLst>
              <a:ext uri="{FF2B5EF4-FFF2-40B4-BE49-F238E27FC236}">
                <a16:creationId xmlns="" xmlns:a16="http://schemas.microsoft.com/office/drawing/2014/main" id="{FB580FC0-EDF6-434B-A0BC-E9B6A2785F4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96007" y="592065"/>
            <a:ext cx="945457" cy="456971"/>
          </a:xfrm>
          <a:prstGeom prst="rect">
            <a:avLst/>
          </a:prstGeom>
        </p:spPr>
      </p:pic>
      <p:cxnSp>
        <p:nvCxnSpPr>
          <p:cNvPr id="6" name="Raven povezovalnik 5">
            <a:extLst>
              <a:ext uri="{FF2B5EF4-FFF2-40B4-BE49-F238E27FC236}">
                <a16:creationId xmlns="" xmlns:a16="http://schemas.microsoft.com/office/drawing/2014/main" id="{A2339C80-2EC1-43F2-A67B-3A61B4FED23A}"/>
              </a:ext>
            </a:extLst>
          </p:cNvPr>
          <p:cNvCxnSpPr/>
          <p:nvPr userDrawn="1"/>
        </p:nvCxnSpPr>
        <p:spPr>
          <a:xfrm>
            <a:off x="8436384" y="614693"/>
            <a:ext cx="0" cy="4117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99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5AA2AC55-BA59-423D-8B31-DA9B63D819E2}"/>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 xmlns:a16="http://schemas.microsoft.com/office/drawing/2014/main" id="{FB046596-8794-440C-AD62-CA3AF52E6397}"/>
              </a:ext>
            </a:extLst>
          </p:cNvPr>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 xmlns:a16="http://schemas.microsoft.com/office/drawing/2014/main" id="{5053198D-988C-44C7-BE29-F0CED526DD8F}"/>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5" name="Označba mesta noge 4">
            <a:extLst>
              <a:ext uri="{FF2B5EF4-FFF2-40B4-BE49-F238E27FC236}">
                <a16:creationId xmlns="" xmlns:a16="http://schemas.microsoft.com/office/drawing/2014/main" id="{D42FA45D-2593-494C-940B-8FAB6B898141}"/>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 xmlns:a16="http://schemas.microsoft.com/office/drawing/2014/main" id="{4DC2E57E-E38D-435F-8C3A-D53F5AE50ED7}"/>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968612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7560DFBA-4227-4E47-874D-93115D8996AA}"/>
              </a:ext>
            </a:extLst>
          </p:cNvPr>
          <p:cNvSpPr>
            <a:spLocks noGrp="1"/>
          </p:cNvSpPr>
          <p:nvPr>
            <p:ph type="title"/>
          </p:nvPr>
        </p:nvSpPr>
        <p:spPr>
          <a:xfrm>
            <a:off x="831850" y="1523622"/>
            <a:ext cx="9792992"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 xmlns:a16="http://schemas.microsoft.com/office/drawing/2014/main" id="{D51D2D73-AEA7-457F-8777-68B2AA7E5433}"/>
              </a:ext>
            </a:extLst>
          </p:cNvPr>
          <p:cNvSpPr>
            <a:spLocks noGrp="1"/>
          </p:cNvSpPr>
          <p:nvPr>
            <p:ph type="body" idx="1"/>
          </p:nvPr>
        </p:nvSpPr>
        <p:spPr>
          <a:xfrm>
            <a:off x="831850" y="4589463"/>
            <a:ext cx="979299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a:extLst>
              <a:ext uri="{FF2B5EF4-FFF2-40B4-BE49-F238E27FC236}">
                <a16:creationId xmlns="" xmlns:a16="http://schemas.microsoft.com/office/drawing/2014/main" id="{E7955856-4C75-4917-95FA-C80E06ECF8C0}"/>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5" name="Označba mesta noge 4">
            <a:extLst>
              <a:ext uri="{FF2B5EF4-FFF2-40B4-BE49-F238E27FC236}">
                <a16:creationId xmlns="" xmlns:a16="http://schemas.microsoft.com/office/drawing/2014/main" id="{EDAFD531-3553-4FC1-A60F-595458303C77}"/>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 xmlns:a16="http://schemas.microsoft.com/office/drawing/2014/main" id="{019A160D-FFDA-4DE5-B2F3-4B0EEC8C8ABD}"/>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145490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ve vsebini">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C48B3EEA-F304-4706-9175-65A1C46037C3}"/>
              </a:ext>
            </a:extLst>
          </p:cNvPr>
          <p:cNvSpPr>
            <a:spLocks noGrp="1"/>
          </p:cNvSpPr>
          <p:nvPr>
            <p:ph type="title"/>
          </p:nvPr>
        </p:nvSpPr>
        <p:spPr/>
        <p:txBody>
          <a:bodyPr/>
          <a:lstStyle/>
          <a:p>
            <a:r>
              <a:rPr lang="sl-SI"/>
              <a:t>Kliknite, če želite urediti slog naslova matrice</a:t>
            </a:r>
          </a:p>
        </p:txBody>
      </p:sp>
      <p:sp>
        <p:nvSpPr>
          <p:cNvPr id="5" name="Označba mesta datuma 4">
            <a:extLst>
              <a:ext uri="{FF2B5EF4-FFF2-40B4-BE49-F238E27FC236}">
                <a16:creationId xmlns="" xmlns:a16="http://schemas.microsoft.com/office/drawing/2014/main" id="{150B39A2-4EAC-4D20-A45C-6208E91284CC}"/>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6" name="Označba mesta noge 5">
            <a:extLst>
              <a:ext uri="{FF2B5EF4-FFF2-40B4-BE49-F238E27FC236}">
                <a16:creationId xmlns="" xmlns:a16="http://schemas.microsoft.com/office/drawing/2014/main" id="{2822F571-3BE1-4F7B-BA87-B9F7374E471B}"/>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 xmlns:a16="http://schemas.microsoft.com/office/drawing/2014/main" id="{B20153C2-A985-43BC-8128-603971FA186B}"/>
              </a:ext>
            </a:extLst>
          </p:cNvPr>
          <p:cNvSpPr>
            <a:spLocks noGrp="1"/>
          </p:cNvSpPr>
          <p:nvPr>
            <p:ph type="sldNum" sz="quarter" idx="12"/>
          </p:nvPr>
        </p:nvSpPr>
        <p:spPr/>
        <p:txBody>
          <a:bodyPr/>
          <a:lstStyle/>
          <a:p>
            <a:fld id="{DED8E275-117B-4DC9-A33B-A88DFDEDAD1A}" type="slidenum">
              <a:rPr lang="sl-SI" smtClean="0"/>
              <a:t>‹#›</a:t>
            </a:fld>
            <a:endParaRPr lang="sl-SI"/>
          </a:p>
        </p:txBody>
      </p:sp>
      <p:sp>
        <p:nvSpPr>
          <p:cNvPr id="8" name="Označba mesta vsebine 2">
            <a:extLst>
              <a:ext uri="{FF2B5EF4-FFF2-40B4-BE49-F238E27FC236}">
                <a16:creationId xmlns="" xmlns:a16="http://schemas.microsoft.com/office/drawing/2014/main" id="{11D78F8E-9391-4A38-A7C5-E1317B547DAD}"/>
              </a:ext>
            </a:extLst>
          </p:cNvPr>
          <p:cNvSpPr>
            <a:spLocks noGrp="1"/>
          </p:cNvSpPr>
          <p:nvPr>
            <p:ph sz="half" idx="13"/>
          </p:nvPr>
        </p:nvSpPr>
        <p:spPr>
          <a:xfrm>
            <a:off x="5819775" y="2346690"/>
            <a:ext cx="4800600" cy="3730429"/>
          </a:xfrm>
        </p:spPr>
        <p:txBody>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9" name="Označba mesta vsebine 2">
            <a:extLst>
              <a:ext uri="{FF2B5EF4-FFF2-40B4-BE49-F238E27FC236}">
                <a16:creationId xmlns="" xmlns:a16="http://schemas.microsoft.com/office/drawing/2014/main" id="{11D78F8E-9391-4A38-A7C5-E1317B547DAD}"/>
              </a:ext>
            </a:extLst>
          </p:cNvPr>
          <p:cNvSpPr>
            <a:spLocks noGrp="1"/>
          </p:cNvSpPr>
          <p:nvPr>
            <p:ph sz="half" idx="14"/>
          </p:nvPr>
        </p:nvSpPr>
        <p:spPr>
          <a:xfrm>
            <a:off x="838200" y="2346690"/>
            <a:ext cx="4800600" cy="3730429"/>
          </a:xfrm>
        </p:spPr>
        <p:txBody>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Tree>
    <p:extLst>
      <p:ext uri="{BB962C8B-B14F-4D97-AF65-F5344CB8AC3E}">
        <p14:creationId xmlns:p14="http://schemas.microsoft.com/office/powerpoint/2010/main" val="1721404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imerjava">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BC28BFEB-4FF7-4AFA-8555-D016D08B6D98}"/>
              </a:ext>
            </a:extLst>
          </p:cNvPr>
          <p:cNvSpPr>
            <a:spLocks noGrp="1"/>
          </p:cNvSpPr>
          <p:nvPr>
            <p:ph type="title"/>
          </p:nvPr>
        </p:nvSpPr>
        <p:spPr>
          <a:xfrm>
            <a:off x="839788" y="365125"/>
            <a:ext cx="9780587" cy="1325563"/>
          </a:xfrm>
        </p:spPr>
        <p:txBody>
          <a:bodyPr/>
          <a:lstStyle/>
          <a:p>
            <a:r>
              <a:rPr lang="sl-SI"/>
              <a:t>Kliknite, če želite urediti slog naslova matrice</a:t>
            </a:r>
          </a:p>
        </p:txBody>
      </p:sp>
      <p:sp>
        <p:nvSpPr>
          <p:cNvPr id="7" name="Označba mesta datuma 6">
            <a:extLst>
              <a:ext uri="{FF2B5EF4-FFF2-40B4-BE49-F238E27FC236}">
                <a16:creationId xmlns="" xmlns:a16="http://schemas.microsoft.com/office/drawing/2014/main" id="{E1A57F84-2F04-4620-A242-37CF4DA8227E}"/>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8" name="Označba mesta noge 7">
            <a:extLst>
              <a:ext uri="{FF2B5EF4-FFF2-40B4-BE49-F238E27FC236}">
                <a16:creationId xmlns="" xmlns:a16="http://schemas.microsoft.com/office/drawing/2014/main" id="{6331DE63-D988-4300-8080-284CAE0CF29C}"/>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 xmlns:a16="http://schemas.microsoft.com/office/drawing/2014/main" id="{AFC5A5A8-8F32-4864-A09C-15418727772B}"/>
              </a:ext>
            </a:extLst>
          </p:cNvPr>
          <p:cNvSpPr>
            <a:spLocks noGrp="1"/>
          </p:cNvSpPr>
          <p:nvPr>
            <p:ph type="sldNum" sz="quarter" idx="12"/>
          </p:nvPr>
        </p:nvSpPr>
        <p:spPr/>
        <p:txBody>
          <a:bodyPr/>
          <a:lstStyle/>
          <a:p>
            <a:fld id="{DED8E275-117B-4DC9-A33B-A88DFDEDAD1A}" type="slidenum">
              <a:rPr lang="sl-SI" smtClean="0"/>
              <a:t>‹#›</a:t>
            </a:fld>
            <a:endParaRPr lang="sl-SI"/>
          </a:p>
        </p:txBody>
      </p:sp>
      <p:sp>
        <p:nvSpPr>
          <p:cNvPr id="12" name="Označba mesta besedila 2">
            <a:extLst>
              <a:ext uri="{FF2B5EF4-FFF2-40B4-BE49-F238E27FC236}">
                <a16:creationId xmlns="" xmlns:a16="http://schemas.microsoft.com/office/drawing/2014/main" id="{F7A55D0A-BE3A-454A-8C05-83DF3047AFF8}"/>
              </a:ext>
            </a:extLst>
          </p:cNvPr>
          <p:cNvSpPr>
            <a:spLocks noGrp="1"/>
          </p:cNvSpPr>
          <p:nvPr>
            <p:ph type="body" idx="13"/>
          </p:nvPr>
        </p:nvSpPr>
        <p:spPr>
          <a:xfrm>
            <a:off x="5821364" y="1809749"/>
            <a:ext cx="4799012" cy="6953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13" name="Označba mesta vsebine 3">
            <a:extLst>
              <a:ext uri="{FF2B5EF4-FFF2-40B4-BE49-F238E27FC236}">
                <a16:creationId xmlns="" xmlns:a16="http://schemas.microsoft.com/office/drawing/2014/main" id="{EAC32D71-CF2B-47AE-A1DA-4DE94CA59E84}"/>
              </a:ext>
            </a:extLst>
          </p:cNvPr>
          <p:cNvSpPr>
            <a:spLocks noGrp="1"/>
          </p:cNvSpPr>
          <p:nvPr>
            <p:ph sz="half" idx="14"/>
          </p:nvPr>
        </p:nvSpPr>
        <p:spPr>
          <a:xfrm>
            <a:off x="5821363" y="2505075"/>
            <a:ext cx="4799012" cy="3571875"/>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14" name="Označba mesta besedila 2">
            <a:extLst>
              <a:ext uri="{FF2B5EF4-FFF2-40B4-BE49-F238E27FC236}">
                <a16:creationId xmlns="" xmlns:a16="http://schemas.microsoft.com/office/drawing/2014/main" id="{F7A55D0A-BE3A-454A-8C05-83DF3047AFF8}"/>
              </a:ext>
            </a:extLst>
          </p:cNvPr>
          <p:cNvSpPr>
            <a:spLocks noGrp="1"/>
          </p:cNvSpPr>
          <p:nvPr>
            <p:ph type="body" idx="15"/>
          </p:nvPr>
        </p:nvSpPr>
        <p:spPr>
          <a:xfrm>
            <a:off x="839789" y="1809749"/>
            <a:ext cx="4799012" cy="6953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15" name="Označba mesta vsebine 3">
            <a:extLst>
              <a:ext uri="{FF2B5EF4-FFF2-40B4-BE49-F238E27FC236}">
                <a16:creationId xmlns="" xmlns:a16="http://schemas.microsoft.com/office/drawing/2014/main" id="{EAC32D71-CF2B-47AE-A1DA-4DE94CA59E84}"/>
              </a:ext>
            </a:extLst>
          </p:cNvPr>
          <p:cNvSpPr>
            <a:spLocks noGrp="1"/>
          </p:cNvSpPr>
          <p:nvPr>
            <p:ph sz="half" idx="16"/>
          </p:nvPr>
        </p:nvSpPr>
        <p:spPr>
          <a:xfrm>
            <a:off x="839788" y="2505075"/>
            <a:ext cx="4799012" cy="3571875"/>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4275781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2FFB06F2-05D2-41B4-89EA-3902D66985F0}"/>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 xmlns:a16="http://schemas.microsoft.com/office/drawing/2014/main" id="{F2815FD2-8AFD-48DE-B222-1317B92C4B2C}"/>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4" name="Označba mesta noge 3">
            <a:extLst>
              <a:ext uri="{FF2B5EF4-FFF2-40B4-BE49-F238E27FC236}">
                <a16:creationId xmlns="" xmlns:a16="http://schemas.microsoft.com/office/drawing/2014/main" id="{76372195-3997-4740-98D2-A0A016EE4FE3}"/>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 xmlns:a16="http://schemas.microsoft.com/office/drawing/2014/main" id="{5F207EF2-D002-4236-A5B9-38FCED01A988}"/>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2189499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 xmlns:a16="http://schemas.microsoft.com/office/drawing/2014/main" id="{6C29583F-3FDF-4A61-BAA8-D47BF43A1672}"/>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3" name="Označba mesta noge 2">
            <a:extLst>
              <a:ext uri="{FF2B5EF4-FFF2-40B4-BE49-F238E27FC236}">
                <a16:creationId xmlns="" xmlns:a16="http://schemas.microsoft.com/office/drawing/2014/main" id="{60F3796B-136C-4861-9AD8-D0445B18679B}"/>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 xmlns:a16="http://schemas.microsoft.com/office/drawing/2014/main" id="{7167D57B-432B-4E35-8CAB-DEE905F24A70}"/>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47772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0A8F0D71-E3FE-46E2-B901-751568DAE280}"/>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 xmlns:a16="http://schemas.microsoft.com/office/drawing/2014/main" id="{D7197F7A-5E57-4EA5-B41E-8926E42D15F8}"/>
              </a:ext>
            </a:extLst>
          </p:cNvPr>
          <p:cNvSpPr>
            <a:spLocks noGrp="1"/>
          </p:cNvSpPr>
          <p:nvPr>
            <p:ph idx="1"/>
          </p:nvPr>
        </p:nvSpPr>
        <p:spPr>
          <a:xfrm>
            <a:off x="4972050" y="457201"/>
            <a:ext cx="5638800" cy="56197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 xmlns:a16="http://schemas.microsoft.com/office/drawing/2014/main" id="{11FE7B85-B8B5-4A3A-BFD9-C33E11B9AAFA}"/>
              </a:ext>
            </a:extLst>
          </p:cNvPr>
          <p:cNvSpPr>
            <a:spLocks noGrp="1"/>
          </p:cNvSpPr>
          <p:nvPr>
            <p:ph type="body" sz="half" idx="2"/>
          </p:nvPr>
        </p:nvSpPr>
        <p:spPr>
          <a:xfrm>
            <a:off x="839788" y="2057399"/>
            <a:ext cx="3932237" cy="40195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 xmlns:a16="http://schemas.microsoft.com/office/drawing/2014/main" id="{62167E7B-0CA1-42CE-8488-7DAF6A4EC6F1}"/>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6" name="Označba mesta noge 5">
            <a:extLst>
              <a:ext uri="{FF2B5EF4-FFF2-40B4-BE49-F238E27FC236}">
                <a16:creationId xmlns="" xmlns:a16="http://schemas.microsoft.com/office/drawing/2014/main" id="{C232E164-D8BB-40B4-A154-1E68CC10661E}"/>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 xmlns:a16="http://schemas.microsoft.com/office/drawing/2014/main" id="{7D6177BE-2194-47A1-BCB1-48A7B94A81C4}"/>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314744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A8A27E8D-B117-485E-A4B1-9E831C575AF4}"/>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 xmlns:a16="http://schemas.microsoft.com/office/drawing/2014/main" id="{20F925CA-4295-49C1-A911-CE9E4231F711}"/>
              </a:ext>
            </a:extLst>
          </p:cNvPr>
          <p:cNvSpPr>
            <a:spLocks noGrp="1"/>
          </p:cNvSpPr>
          <p:nvPr>
            <p:ph type="pic" idx="1"/>
          </p:nvPr>
        </p:nvSpPr>
        <p:spPr>
          <a:xfrm>
            <a:off x="4972051" y="457200"/>
            <a:ext cx="5638800" cy="56197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 xmlns:a16="http://schemas.microsoft.com/office/drawing/2014/main" id="{423180B6-7D14-4F6B-8327-C6997BF535AF}"/>
              </a:ext>
            </a:extLst>
          </p:cNvPr>
          <p:cNvSpPr>
            <a:spLocks noGrp="1"/>
          </p:cNvSpPr>
          <p:nvPr>
            <p:ph type="body" sz="half" idx="2"/>
          </p:nvPr>
        </p:nvSpPr>
        <p:spPr>
          <a:xfrm>
            <a:off x="839788" y="2057400"/>
            <a:ext cx="3932237" cy="40195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 xmlns:a16="http://schemas.microsoft.com/office/drawing/2014/main" id="{393CD4DC-D025-4B76-9897-8309D1F15A45}"/>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6" name="Označba mesta noge 5">
            <a:extLst>
              <a:ext uri="{FF2B5EF4-FFF2-40B4-BE49-F238E27FC236}">
                <a16:creationId xmlns="" xmlns:a16="http://schemas.microsoft.com/office/drawing/2014/main" id="{991D6C27-D29E-4E4E-834A-85A6314BC9DE}"/>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 xmlns:a16="http://schemas.microsoft.com/office/drawing/2014/main" id="{E008B0D9-4983-4362-9926-6BF353093AE5}"/>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398762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4B92842E-2625-4D06-92A2-A49E480A6C92}"/>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 xmlns:a16="http://schemas.microsoft.com/office/drawing/2014/main" id="{0725B1D4-BBA4-49D5-BA5D-E9B1C97F526A}"/>
              </a:ext>
            </a:extLst>
          </p:cNvPr>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 xmlns:a16="http://schemas.microsoft.com/office/drawing/2014/main" id="{FF4BEF31-8A91-4C72-B33C-18A4B2A85F38}"/>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5" name="Označba mesta noge 4">
            <a:extLst>
              <a:ext uri="{FF2B5EF4-FFF2-40B4-BE49-F238E27FC236}">
                <a16:creationId xmlns="" xmlns:a16="http://schemas.microsoft.com/office/drawing/2014/main" id="{97DD41C1-8712-4021-BA76-381789D7DA1E}"/>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 xmlns:a16="http://schemas.microsoft.com/office/drawing/2014/main" id="{821B2F5F-494B-4CE0-BC5A-BD593E818AAC}"/>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163496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 xmlns:a16="http://schemas.microsoft.com/office/drawing/2014/main" id="{E1054009-712C-47F3-923A-A0D4DD4FE970}"/>
              </a:ext>
            </a:extLst>
          </p:cNvPr>
          <p:cNvSpPr>
            <a:spLocks noGrp="1"/>
          </p:cNvSpPr>
          <p:nvPr>
            <p:ph type="title" orient="vert"/>
          </p:nvPr>
        </p:nvSpPr>
        <p:spPr>
          <a:xfrm>
            <a:off x="7848600" y="365125"/>
            <a:ext cx="2771775"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 xmlns:a16="http://schemas.microsoft.com/office/drawing/2014/main" id="{E7891B67-8BD1-4FC4-A620-7038C4F50E92}"/>
              </a:ext>
            </a:extLst>
          </p:cNvPr>
          <p:cNvSpPr>
            <a:spLocks noGrp="1"/>
          </p:cNvSpPr>
          <p:nvPr>
            <p:ph type="body" orient="vert" idx="1"/>
          </p:nvPr>
        </p:nvSpPr>
        <p:spPr>
          <a:xfrm>
            <a:off x="838200" y="365125"/>
            <a:ext cx="6772275"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 xmlns:a16="http://schemas.microsoft.com/office/drawing/2014/main" id="{6FC2ABDD-0CA4-4291-B37A-7A1BC7731CE5}"/>
              </a:ext>
            </a:extLst>
          </p:cNvPr>
          <p:cNvSpPr>
            <a:spLocks noGrp="1"/>
          </p:cNvSpPr>
          <p:nvPr>
            <p:ph type="dt" sz="half" idx="10"/>
          </p:nvPr>
        </p:nvSpPr>
        <p:spPr/>
        <p:txBody>
          <a:bodyPr/>
          <a:lstStyle/>
          <a:p>
            <a:fld id="{F1E88D37-FAED-4AA9-B10C-C27A9056D248}" type="datetimeFigureOut">
              <a:rPr lang="sl-SI" smtClean="0"/>
              <a:t>4. 02. 2020</a:t>
            </a:fld>
            <a:endParaRPr lang="sl-SI"/>
          </a:p>
        </p:txBody>
      </p:sp>
      <p:sp>
        <p:nvSpPr>
          <p:cNvPr id="5" name="Označba mesta noge 4">
            <a:extLst>
              <a:ext uri="{FF2B5EF4-FFF2-40B4-BE49-F238E27FC236}">
                <a16:creationId xmlns="" xmlns:a16="http://schemas.microsoft.com/office/drawing/2014/main" id="{A9E43E92-14F1-4AF1-9D85-1B38CA4D9CD4}"/>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 xmlns:a16="http://schemas.microsoft.com/office/drawing/2014/main" id="{759638B2-E96E-460E-9BA0-B82BE9CDAC8B}"/>
              </a:ext>
            </a:extLst>
          </p:cNvPr>
          <p:cNvSpPr>
            <a:spLocks noGrp="1"/>
          </p:cNvSpPr>
          <p:nvPr>
            <p:ph type="sldNum" sz="quarter" idx="12"/>
          </p:nvPr>
        </p:nvSpPr>
        <p:spPr/>
        <p:txBody>
          <a:bodyPr/>
          <a:lstStyle/>
          <a:p>
            <a:fld id="{DED8E275-117B-4DC9-A33B-A88DFDEDAD1A}" type="slidenum">
              <a:rPr lang="sl-SI" smtClean="0"/>
              <a:t>‹#›</a:t>
            </a:fld>
            <a:endParaRPr lang="sl-SI"/>
          </a:p>
        </p:txBody>
      </p:sp>
    </p:spTree>
    <p:extLst>
      <p:ext uri="{BB962C8B-B14F-4D97-AF65-F5344CB8AC3E}">
        <p14:creationId xmlns:p14="http://schemas.microsoft.com/office/powerpoint/2010/main" val="13733197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 xmlns:a16="http://schemas.microsoft.com/office/drawing/2014/main" id="{8CB9CE55-5D4C-4CBA-87CD-726A728998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dirty="0"/>
              <a:t>Kliknite, če želite urediti slog naslova matrice</a:t>
            </a:r>
          </a:p>
        </p:txBody>
      </p:sp>
      <p:sp>
        <p:nvSpPr>
          <p:cNvPr id="3" name="Označba mesta besedila 2">
            <a:extLst>
              <a:ext uri="{FF2B5EF4-FFF2-40B4-BE49-F238E27FC236}">
                <a16:creationId xmlns="" xmlns:a16="http://schemas.microsoft.com/office/drawing/2014/main" id="{B0CE7D4E-A1AC-44CA-8FD9-966C76D8A5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 xmlns:a16="http://schemas.microsoft.com/office/drawing/2014/main" id="{C35C5949-B677-4035-9E5A-E39CBFD165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itillium" panose="00000500000000000000" pitchFamily="50" charset="-18"/>
              </a:defRPr>
            </a:lvl1pPr>
          </a:lstStyle>
          <a:p>
            <a:fld id="{F1E88D37-FAED-4AA9-B10C-C27A9056D248}" type="datetimeFigureOut">
              <a:rPr lang="sl-SI" smtClean="0"/>
              <a:pPr/>
              <a:t>4. 02. 2020</a:t>
            </a:fld>
            <a:endParaRPr lang="sl-SI"/>
          </a:p>
        </p:txBody>
      </p:sp>
      <p:sp>
        <p:nvSpPr>
          <p:cNvPr id="5" name="Označba mesta noge 4">
            <a:extLst>
              <a:ext uri="{FF2B5EF4-FFF2-40B4-BE49-F238E27FC236}">
                <a16:creationId xmlns="" xmlns:a16="http://schemas.microsoft.com/office/drawing/2014/main" id="{63DAF15D-EA68-4A88-AB63-31A34B4288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itillium" panose="00000500000000000000" pitchFamily="50" charset="-18"/>
              </a:defRPr>
            </a:lvl1pPr>
          </a:lstStyle>
          <a:p>
            <a:endParaRPr lang="sl-SI"/>
          </a:p>
        </p:txBody>
      </p:sp>
      <p:sp>
        <p:nvSpPr>
          <p:cNvPr id="6" name="Označba mesta številke diapozitiva 5">
            <a:extLst>
              <a:ext uri="{FF2B5EF4-FFF2-40B4-BE49-F238E27FC236}">
                <a16:creationId xmlns="" xmlns:a16="http://schemas.microsoft.com/office/drawing/2014/main" id="{037D40CA-E39C-4D26-AC83-5E23F5B15F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itillium" panose="00000500000000000000" pitchFamily="50" charset="-18"/>
              </a:defRPr>
            </a:lvl1pPr>
          </a:lstStyle>
          <a:p>
            <a:fld id="{DED8E275-117B-4DC9-A33B-A88DFDEDAD1A}" type="slidenum">
              <a:rPr lang="sl-SI" smtClean="0"/>
              <a:pPr/>
              <a:t>‹#›</a:t>
            </a:fld>
            <a:endParaRPr lang="sl-SI"/>
          </a:p>
        </p:txBody>
      </p:sp>
    </p:spTree>
    <p:extLst>
      <p:ext uri="{BB962C8B-B14F-4D97-AF65-F5344CB8AC3E}">
        <p14:creationId xmlns:p14="http://schemas.microsoft.com/office/powerpoint/2010/main" val="4028904762"/>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Titillium" panose="00000500000000000000" pitchFamily="50" charset="-18"/>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tillium" panose="00000500000000000000" pitchFamily="50" charset="-1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tillium" panose="00000500000000000000" pitchFamily="50" charset="-1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tillium" panose="00000500000000000000" pitchFamily="50" charset="-1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tillium" panose="00000500000000000000" pitchFamily="50" charset="-1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tillium" panose="00000500000000000000" pitchFamily="50" charset="-1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ravokotnik 6"/>
          <p:cNvSpPr/>
          <p:nvPr userDrawn="1"/>
        </p:nvSpPr>
        <p:spPr>
          <a:xfrm>
            <a:off x="11474506" y="0"/>
            <a:ext cx="717493" cy="685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 name="Označba mesta naslova 1">
            <a:extLst>
              <a:ext uri="{FF2B5EF4-FFF2-40B4-BE49-F238E27FC236}">
                <a16:creationId xmlns="" xmlns:a16="http://schemas.microsoft.com/office/drawing/2014/main" id="{8CB9CE55-5D4C-4CBA-87CD-726A728998ED}"/>
              </a:ext>
            </a:extLst>
          </p:cNvPr>
          <p:cNvSpPr>
            <a:spLocks noGrp="1"/>
          </p:cNvSpPr>
          <p:nvPr>
            <p:ph type="title"/>
          </p:nvPr>
        </p:nvSpPr>
        <p:spPr>
          <a:xfrm>
            <a:off x="838200" y="768950"/>
            <a:ext cx="9786642"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 xmlns:a16="http://schemas.microsoft.com/office/drawing/2014/main" id="{B0CE7D4E-A1AC-44CA-8FD9-966C76D8A5EE}"/>
              </a:ext>
            </a:extLst>
          </p:cNvPr>
          <p:cNvSpPr>
            <a:spLocks noGrp="1"/>
          </p:cNvSpPr>
          <p:nvPr>
            <p:ph type="body" idx="1"/>
          </p:nvPr>
        </p:nvSpPr>
        <p:spPr>
          <a:xfrm>
            <a:off x="838200" y="2346744"/>
            <a:ext cx="9786642" cy="3733040"/>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 xmlns:a16="http://schemas.microsoft.com/office/drawing/2014/main" id="{C35C5949-B677-4035-9E5A-E39CBFD165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E88D37-FAED-4AA9-B10C-C27A9056D248}" type="datetimeFigureOut">
              <a:rPr lang="sl-SI" smtClean="0"/>
              <a:t>4. 02. 2020</a:t>
            </a:fld>
            <a:endParaRPr lang="sl-SI"/>
          </a:p>
        </p:txBody>
      </p:sp>
      <p:sp>
        <p:nvSpPr>
          <p:cNvPr id="5" name="Označba mesta noge 4">
            <a:extLst>
              <a:ext uri="{FF2B5EF4-FFF2-40B4-BE49-F238E27FC236}">
                <a16:creationId xmlns="" xmlns:a16="http://schemas.microsoft.com/office/drawing/2014/main" id="{63DAF15D-EA68-4A88-AB63-31A34B428832}"/>
              </a:ext>
            </a:extLst>
          </p:cNvPr>
          <p:cNvSpPr>
            <a:spLocks noGrp="1"/>
          </p:cNvSpPr>
          <p:nvPr>
            <p:ph type="ftr" sz="quarter" idx="3"/>
          </p:nvPr>
        </p:nvSpPr>
        <p:spPr>
          <a:xfrm>
            <a:off x="3819441" y="6356350"/>
            <a:ext cx="37951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a:extLst>
              <a:ext uri="{FF2B5EF4-FFF2-40B4-BE49-F238E27FC236}">
                <a16:creationId xmlns="" xmlns:a16="http://schemas.microsoft.com/office/drawing/2014/main" id="{037D40CA-E39C-4D26-AC83-5E23F5B15FD8}"/>
              </a:ext>
            </a:extLst>
          </p:cNvPr>
          <p:cNvSpPr>
            <a:spLocks noGrp="1"/>
          </p:cNvSpPr>
          <p:nvPr>
            <p:ph type="sldNum" sz="quarter" idx="4"/>
          </p:nvPr>
        </p:nvSpPr>
        <p:spPr>
          <a:xfrm>
            <a:off x="7841856" y="6356350"/>
            <a:ext cx="277489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D8E275-117B-4DC9-A33B-A88DFDEDAD1A}" type="slidenum">
              <a:rPr lang="sl-SI" smtClean="0"/>
              <a:t>‹#›</a:t>
            </a:fld>
            <a:endParaRPr lang="sl-SI"/>
          </a:p>
        </p:txBody>
      </p:sp>
      <p:pic>
        <p:nvPicPr>
          <p:cNvPr id="10" name="Slika 9">
            <a:extLst>
              <a:ext uri="{FF2B5EF4-FFF2-40B4-BE49-F238E27FC236}">
                <a16:creationId xmlns="" xmlns:a16="http://schemas.microsoft.com/office/drawing/2014/main" id="{85872F5A-0A0D-4C91-84EC-A3ACA9E2DB5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rot="16200000">
            <a:off x="9439300" y="3293283"/>
            <a:ext cx="4766552" cy="271434"/>
          </a:xfrm>
          <a:prstGeom prst="rect">
            <a:avLst/>
          </a:prstGeom>
        </p:spPr>
      </p:pic>
    </p:spTree>
    <p:extLst>
      <p:ext uri="{BB962C8B-B14F-4D97-AF65-F5344CB8AC3E}">
        <p14:creationId xmlns:p14="http://schemas.microsoft.com/office/powerpoint/2010/main" val="27569211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denis@feb.ba"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cid:2cc2c03e-cdbb-4e5d-827d-04232adb605c"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Excel_Worksheet11.xlsx"/></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40456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en-GB" b="1" cap="all" dirty="0"/>
              <a:t>PANTHEON I MSFI 16 I POREZNI TRETMAN OBRAČUNA AMORTIZACIJE</a:t>
            </a:r>
            <a:br>
              <a:rPr lang="en-GB" b="1" cap="all" dirty="0"/>
            </a:br>
            <a:endParaRPr lang="sl-SI" dirty="0"/>
          </a:p>
        </p:txBody>
      </p:sp>
      <p:sp>
        <p:nvSpPr>
          <p:cNvPr id="3" name="Ograda besedila 2"/>
          <p:cNvSpPr>
            <a:spLocks noGrp="1"/>
          </p:cNvSpPr>
          <p:nvPr>
            <p:ph type="body" idx="1"/>
          </p:nvPr>
        </p:nvSpPr>
        <p:spPr>
          <a:xfrm>
            <a:off x="1571624" y="4471081"/>
            <a:ext cx="9048751" cy="954087"/>
          </a:xfrm>
        </p:spPr>
        <p:txBody>
          <a:bodyPr>
            <a:normAutofit lnSpcReduction="10000"/>
          </a:bodyPr>
          <a:lstStyle/>
          <a:p>
            <a:r>
              <a:rPr lang="sl-SI" dirty="0"/>
              <a:t>Denis Zukić, izvršni direktor FEB d.d. Sarajevo</a:t>
            </a:r>
            <a:endParaRPr lang="en-US" dirty="0"/>
          </a:p>
          <a:p>
            <a:r>
              <a:rPr lang="en-US" dirty="0"/>
              <a:t>Melisa Ališa, </a:t>
            </a:r>
            <a:r>
              <a:rPr lang="en-US" dirty="0" err="1"/>
              <a:t>vođa</a:t>
            </a:r>
            <a:r>
              <a:rPr lang="en-US" dirty="0"/>
              <a:t> </a:t>
            </a:r>
            <a:r>
              <a:rPr lang="en-US" dirty="0" err="1"/>
              <a:t>Podrške</a:t>
            </a:r>
            <a:r>
              <a:rPr lang="en-US" dirty="0"/>
              <a:t> </a:t>
            </a:r>
            <a:r>
              <a:rPr lang="en-US" dirty="0" err="1"/>
              <a:t>Datalab</a:t>
            </a:r>
            <a:r>
              <a:rPr lang="en-US" dirty="0"/>
              <a:t> BH d.o.o.</a:t>
            </a:r>
            <a:endParaRPr lang="sl-SI" dirty="0"/>
          </a:p>
        </p:txBody>
      </p:sp>
      <p:sp>
        <p:nvSpPr>
          <p:cNvPr id="4" name="Ograda besedila 3"/>
          <p:cNvSpPr>
            <a:spLocks noGrp="1"/>
          </p:cNvSpPr>
          <p:nvPr>
            <p:ph type="body" idx="13"/>
          </p:nvPr>
        </p:nvSpPr>
        <p:spPr>
          <a:xfrm>
            <a:off x="1571625" y="5425168"/>
            <a:ext cx="9048751" cy="859746"/>
          </a:xfrm>
        </p:spPr>
        <p:txBody>
          <a:bodyPr>
            <a:normAutofit/>
          </a:bodyPr>
          <a:lstStyle/>
          <a:p>
            <a:r>
              <a:rPr lang="sl-SI" dirty="0">
                <a:hlinkClick r:id="rId2">
                  <a:extLst>
                    <a:ext uri="{A12FA001-AC4F-418D-AE19-62706E023703}">
                      <ahyp:hlinkClr xmlns="" xmlns:ahyp="http://schemas.microsoft.com/office/drawing/2018/hyperlinkcolor" val="tx"/>
                    </a:ext>
                  </a:extLst>
                </a:hlinkClick>
              </a:rPr>
              <a:t>denis@feb.ba</a:t>
            </a:r>
            <a:endParaRPr lang="en-US" dirty="0"/>
          </a:p>
          <a:p>
            <a:r>
              <a:rPr lang="en-US" dirty="0"/>
              <a:t>melisa.alisa@datalab.ba</a:t>
            </a:r>
          </a:p>
          <a:p>
            <a:endParaRPr lang="sl-SI" dirty="0"/>
          </a:p>
        </p:txBody>
      </p:sp>
    </p:spTree>
    <p:extLst>
      <p:ext uri="{BB962C8B-B14F-4D97-AF65-F5344CB8AC3E}">
        <p14:creationId xmlns:p14="http://schemas.microsoft.com/office/powerpoint/2010/main" val="62870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b="1" dirty="0">
                <a:latin typeface="Cambria" pitchFamily="18" charset="0"/>
              </a:rPr>
              <a:t>Šta propisuje MSFI 16?</a:t>
            </a:r>
            <a:endParaRPr lang="sl-SI" dirty="0"/>
          </a:p>
        </p:txBody>
      </p:sp>
      <p:sp>
        <p:nvSpPr>
          <p:cNvPr id="3" name="Ograda vsebine 2"/>
          <p:cNvSpPr>
            <a:spLocks noGrp="1"/>
          </p:cNvSpPr>
          <p:nvPr>
            <p:ph idx="1"/>
          </p:nvPr>
        </p:nvSpPr>
        <p:spPr>
          <a:xfrm>
            <a:off x="838200" y="2446938"/>
            <a:ext cx="9353551" cy="3733040"/>
          </a:xfrm>
        </p:spPr>
        <p:txBody>
          <a:bodyPr>
            <a:noAutofit/>
          </a:bodyPr>
          <a:lstStyle/>
          <a:p>
            <a:pPr algn="just"/>
            <a:r>
              <a:rPr lang="vi-VN" sz="2000" dirty="0">
                <a:latin typeface="Cambria" pitchFamily="18" charset="0"/>
              </a:rPr>
              <a:t>Ovim standardom propisuju se </a:t>
            </a:r>
            <a:r>
              <a:rPr lang="bs-Latn-BA" sz="2000" dirty="0">
                <a:latin typeface="Cambria" pitchFamily="18" charset="0"/>
              </a:rPr>
              <a:t>način</a:t>
            </a:r>
            <a:r>
              <a:rPr lang="vi-VN" sz="2000" dirty="0">
                <a:latin typeface="Cambria" pitchFamily="18" charset="0"/>
              </a:rPr>
              <a:t> </a:t>
            </a:r>
            <a:endParaRPr lang="bs-Latn-BA" sz="2000" dirty="0">
              <a:latin typeface="Cambria" pitchFamily="18" charset="0"/>
            </a:endParaRPr>
          </a:p>
          <a:p>
            <a:pPr lvl="1" algn="just">
              <a:buFont typeface="Wingdings" panose="05000000000000000000" pitchFamily="2" charset="2"/>
              <a:buChar char="ü"/>
            </a:pPr>
            <a:r>
              <a:rPr lang="vi-VN" sz="2000" dirty="0">
                <a:latin typeface="Cambria" pitchFamily="18" charset="0"/>
              </a:rPr>
              <a:t>priznavanja, </a:t>
            </a:r>
            <a:endParaRPr lang="bs-Latn-BA" sz="2000" dirty="0">
              <a:latin typeface="Cambria" pitchFamily="18" charset="0"/>
            </a:endParaRPr>
          </a:p>
          <a:p>
            <a:pPr lvl="1" algn="just">
              <a:buFont typeface="Wingdings" panose="05000000000000000000" pitchFamily="2" charset="2"/>
              <a:buChar char="ü"/>
            </a:pPr>
            <a:r>
              <a:rPr lang="vi-VN" sz="2000" dirty="0">
                <a:latin typeface="Cambria" pitchFamily="18" charset="0"/>
              </a:rPr>
              <a:t>mjerenja, </a:t>
            </a:r>
            <a:endParaRPr lang="bs-Latn-BA" sz="2000" dirty="0">
              <a:latin typeface="Cambria" pitchFamily="18" charset="0"/>
            </a:endParaRPr>
          </a:p>
          <a:p>
            <a:pPr lvl="1" algn="just">
              <a:buFont typeface="Wingdings" panose="05000000000000000000" pitchFamily="2" charset="2"/>
              <a:buChar char="ü"/>
            </a:pPr>
            <a:r>
              <a:rPr lang="bs-Latn-BA" sz="2000" dirty="0">
                <a:latin typeface="Cambria" pitchFamily="18" charset="0"/>
              </a:rPr>
              <a:t>p</a:t>
            </a:r>
            <a:r>
              <a:rPr lang="vi-VN" sz="2000" dirty="0">
                <a:latin typeface="Cambria" pitchFamily="18" charset="0"/>
              </a:rPr>
              <a:t>rikazivanja</a:t>
            </a:r>
            <a:r>
              <a:rPr lang="bs-Latn-BA" sz="2000" dirty="0">
                <a:latin typeface="Cambria" pitchFamily="18" charset="0"/>
              </a:rPr>
              <a:t>,</a:t>
            </a:r>
            <a:r>
              <a:rPr lang="vi-VN" sz="2000" dirty="0">
                <a:latin typeface="Cambria" pitchFamily="18" charset="0"/>
              </a:rPr>
              <a:t> i </a:t>
            </a:r>
            <a:endParaRPr lang="bs-Latn-BA" sz="2000" dirty="0">
              <a:latin typeface="Cambria" pitchFamily="18" charset="0"/>
            </a:endParaRPr>
          </a:p>
          <a:p>
            <a:pPr lvl="1" algn="just">
              <a:buFont typeface="Wingdings" panose="05000000000000000000" pitchFamily="2" charset="2"/>
              <a:buChar char="ü"/>
            </a:pPr>
            <a:r>
              <a:rPr lang="vi-VN" sz="2000" dirty="0">
                <a:latin typeface="Cambria" pitchFamily="18" charset="0"/>
              </a:rPr>
              <a:t>objavljivanja najmova. </a:t>
            </a:r>
            <a:endParaRPr lang="bs-Latn-BA" sz="2000" dirty="0">
              <a:latin typeface="Cambria" pitchFamily="18" charset="0"/>
            </a:endParaRPr>
          </a:p>
          <a:p>
            <a:pPr lvl="1" algn="just"/>
            <a:endParaRPr lang="bs-Latn-BA" sz="2000" b="1" dirty="0">
              <a:latin typeface="Cambria" pitchFamily="18" charset="0"/>
            </a:endParaRPr>
          </a:p>
          <a:p>
            <a:pPr algn="just"/>
            <a:r>
              <a:rPr lang="bs-Latn-BA" sz="2000" b="1" dirty="0">
                <a:latin typeface="Cambria" pitchFamily="18" charset="0"/>
              </a:rPr>
              <a:t>MSFI 16 propisuje način računovodstvenog evidentiranja najmova, kako u poslovnim knjigama najmodavca, tako i u poslovnim knjigama najmoprimca.</a:t>
            </a:r>
            <a:endParaRPr lang="hr-HR" sz="2000" b="1" dirty="0">
              <a:latin typeface="Cambria" pitchFamily="18" charset="0"/>
            </a:endParaRPr>
          </a:p>
        </p:txBody>
      </p:sp>
    </p:spTree>
    <p:extLst>
      <p:ext uri="{BB962C8B-B14F-4D97-AF65-F5344CB8AC3E}">
        <p14:creationId xmlns:p14="http://schemas.microsoft.com/office/powerpoint/2010/main" val="1511320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b="1" dirty="0">
                <a:latin typeface="Cambria" pitchFamily="18" charset="0"/>
              </a:rPr>
              <a:t>Stavljanje van snage MRS-a 17</a:t>
            </a:r>
            <a:endParaRPr lang="sl-SI" dirty="0"/>
          </a:p>
        </p:txBody>
      </p:sp>
      <p:sp>
        <p:nvSpPr>
          <p:cNvPr id="3" name="Ograda vsebine 2"/>
          <p:cNvSpPr>
            <a:spLocks noGrp="1"/>
          </p:cNvSpPr>
          <p:nvPr>
            <p:ph idx="1"/>
          </p:nvPr>
        </p:nvSpPr>
        <p:spPr>
          <a:xfrm>
            <a:off x="838200" y="2446938"/>
            <a:ext cx="9353551" cy="3733040"/>
          </a:xfrm>
        </p:spPr>
        <p:txBody>
          <a:bodyPr>
            <a:noAutofit/>
          </a:bodyPr>
          <a:lstStyle/>
          <a:p>
            <a:pPr algn="just"/>
            <a:r>
              <a:rPr lang="hr-BA" sz="2000" dirty="0">
                <a:latin typeface="Cambria" pitchFamily="18" charset="0"/>
              </a:rPr>
              <a:t>Kako je već to ustaljena procedura, da objavom MSFI dođe do zamjene „zastarjelih“ MRS-a, novim MSFI-om 16 došlo je do zamjene sljedećih standarda i tumačenja:</a:t>
            </a:r>
            <a:endParaRPr lang="hr-HR" sz="2000" dirty="0">
              <a:latin typeface="Cambria" pitchFamily="18" charset="0"/>
            </a:endParaRPr>
          </a:p>
          <a:p>
            <a:pPr lvl="1" algn="just">
              <a:buFont typeface="Wingdings" panose="05000000000000000000" pitchFamily="2" charset="2"/>
              <a:buChar char="ü"/>
            </a:pPr>
            <a:r>
              <a:rPr lang="hr-BA" sz="2000" dirty="0">
                <a:latin typeface="Cambria" pitchFamily="18" charset="0"/>
              </a:rPr>
              <a:t>MRS 17 Najmovi ,</a:t>
            </a:r>
            <a:endParaRPr lang="hr-HR" sz="2000" dirty="0">
              <a:latin typeface="Cambria" pitchFamily="18" charset="0"/>
            </a:endParaRPr>
          </a:p>
          <a:p>
            <a:pPr lvl="1" algn="just">
              <a:buFont typeface="Wingdings" panose="05000000000000000000" pitchFamily="2" charset="2"/>
              <a:buChar char="ü"/>
            </a:pPr>
            <a:r>
              <a:rPr lang="hr-BA" sz="2000" dirty="0">
                <a:latin typeface="Cambria" pitchFamily="18" charset="0"/>
              </a:rPr>
              <a:t>IFRIC 4 Utvrđivanje da li sporazum sadrži najam, </a:t>
            </a:r>
            <a:endParaRPr lang="hr-HR" sz="2000" dirty="0">
              <a:latin typeface="Cambria" pitchFamily="18" charset="0"/>
            </a:endParaRPr>
          </a:p>
          <a:p>
            <a:pPr lvl="1" algn="just">
              <a:buFont typeface="Wingdings" panose="05000000000000000000" pitchFamily="2" charset="2"/>
              <a:buChar char="ü"/>
            </a:pPr>
            <a:r>
              <a:rPr lang="hr-BA" sz="2000" dirty="0">
                <a:latin typeface="Cambria" pitchFamily="18" charset="0"/>
              </a:rPr>
              <a:t>SIC 15 Poslovni najmovi – poticaji,  i  </a:t>
            </a:r>
            <a:endParaRPr lang="hr-HR" sz="2000" dirty="0">
              <a:latin typeface="Cambria" pitchFamily="18" charset="0"/>
            </a:endParaRPr>
          </a:p>
          <a:p>
            <a:pPr lvl="1" algn="just">
              <a:buFont typeface="Wingdings" panose="05000000000000000000" pitchFamily="2" charset="2"/>
              <a:buChar char="ü"/>
            </a:pPr>
            <a:r>
              <a:rPr lang="hr-BA" sz="2000" dirty="0">
                <a:latin typeface="Cambria" pitchFamily="18" charset="0"/>
              </a:rPr>
              <a:t>SIC 27 Procjena sadržaja transakcija uključujući pravni oblik najma.</a:t>
            </a:r>
          </a:p>
          <a:p>
            <a:pPr lvl="1" algn="just"/>
            <a:endParaRPr lang="hr-BA" sz="2000" dirty="0">
              <a:latin typeface="Cambria" pitchFamily="18" charset="0"/>
            </a:endParaRPr>
          </a:p>
          <a:p>
            <a:pPr algn="just"/>
            <a:r>
              <a:rPr lang="hr-BA" sz="2000" dirty="0">
                <a:latin typeface="Cambria" pitchFamily="18" charset="0"/>
              </a:rPr>
              <a:t>Ovaj standard objavljen je još davne 1982. godine i nije nikad promijenjen 27. godina.  Projekat donošenja novog MSFI-a 16 trajao je punih 9 godina.</a:t>
            </a:r>
            <a:endParaRPr lang="hr-HR" sz="2000" dirty="0">
              <a:latin typeface="Cambria" pitchFamily="18" charset="0"/>
            </a:endParaRPr>
          </a:p>
          <a:p>
            <a:pPr algn="just"/>
            <a:endParaRPr lang="hr-HR" sz="2000" dirty="0">
              <a:latin typeface="Cambria" pitchFamily="18" charset="0"/>
            </a:endParaRPr>
          </a:p>
          <a:p>
            <a:pPr algn="just"/>
            <a:endParaRPr lang="hr-HR" sz="2000" b="1" dirty="0">
              <a:latin typeface="Cambria" pitchFamily="18" charset="0"/>
            </a:endParaRPr>
          </a:p>
        </p:txBody>
      </p:sp>
    </p:spTree>
    <p:extLst>
      <p:ext uri="{BB962C8B-B14F-4D97-AF65-F5344CB8AC3E}">
        <p14:creationId xmlns:p14="http://schemas.microsoft.com/office/powerpoint/2010/main" val="1670614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b="1" dirty="0">
                <a:latin typeface="Cambria" pitchFamily="18" charset="0"/>
              </a:rPr>
              <a:t>Datum primjene</a:t>
            </a:r>
            <a:endParaRPr lang="sl-SI" dirty="0"/>
          </a:p>
        </p:txBody>
      </p:sp>
      <p:sp>
        <p:nvSpPr>
          <p:cNvPr id="3" name="Ograda vsebine 2"/>
          <p:cNvSpPr>
            <a:spLocks noGrp="1"/>
          </p:cNvSpPr>
          <p:nvPr>
            <p:ph idx="1"/>
          </p:nvPr>
        </p:nvSpPr>
        <p:spPr>
          <a:xfrm>
            <a:off x="838200" y="2446938"/>
            <a:ext cx="9353551" cy="3733040"/>
          </a:xfrm>
        </p:spPr>
        <p:txBody>
          <a:bodyPr>
            <a:noAutofit/>
          </a:bodyPr>
          <a:lstStyle/>
          <a:p>
            <a:pPr algn="just"/>
            <a:r>
              <a:rPr lang="hr-BA" sz="2000" dirty="0">
                <a:latin typeface="Cambria" panose="02040503050406030204" pitchFamily="18" charset="0"/>
                <a:ea typeface="Cambria" panose="02040503050406030204" pitchFamily="18" charset="0"/>
              </a:rPr>
              <a:t>Prema Odluci o objavljivanju i primjeni međunarodnih standarda finansijskog izvještavanja, objavljenoj na web stranici Saveza računovođa i revizora Federacije BiH, </a:t>
            </a:r>
            <a:r>
              <a:rPr lang="hr-HR" sz="2000" dirty="0">
                <a:latin typeface="Cambria" panose="02040503050406030204" pitchFamily="18" charset="0"/>
                <a:ea typeface="Cambria" panose="02040503050406030204" pitchFamily="18" charset="0"/>
              </a:rPr>
              <a:t>MSFI 16 – Najmovi koji primjenjivati će se pri izradi finansijskih izvještaja koji se odnose na period koji počinje </a:t>
            </a:r>
            <a:r>
              <a:rPr lang="hr-HR" sz="2000" b="1" dirty="0">
                <a:latin typeface="Cambria" panose="02040503050406030204" pitchFamily="18" charset="0"/>
                <a:ea typeface="Cambria" panose="02040503050406030204" pitchFamily="18" charset="0"/>
              </a:rPr>
              <a:t>od 01.01.2019. godine ili kasnije</a:t>
            </a:r>
            <a:r>
              <a:rPr lang="hr-HR" sz="2000" dirty="0">
                <a:latin typeface="Cambria" panose="02040503050406030204" pitchFamily="18" charset="0"/>
                <a:ea typeface="Cambria" panose="02040503050406030204" pitchFamily="18" charset="0"/>
              </a:rPr>
              <a:t>.</a:t>
            </a:r>
            <a:endParaRPr lang="hr-BA" sz="2000" b="1" dirty="0">
              <a:latin typeface="Cambria" panose="02040503050406030204" pitchFamily="18" charset="0"/>
              <a:ea typeface="Cambria" panose="02040503050406030204" pitchFamily="18" charset="0"/>
            </a:endParaRPr>
          </a:p>
          <a:p>
            <a:pPr algn="just"/>
            <a:endParaRPr lang="hr-BA" sz="2000" dirty="0">
              <a:latin typeface="Cambria" pitchFamily="18" charset="0"/>
            </a:endParaRPr>
          </a:p>
          <a:p>
            <a:pPr algn="just"/>
            <a:r>
              <a:rPr lang="hr-BA" sz="2000" dirty="0">
                <a:latin typeface="Cambria" pitchFamily="18" charset="0"/>
              </a:rPr>
              <a:t>Pema MSFI-u 16:  </a:t>
            </a:r>
            <a:r>
              <a:rPr lang="hr-BA" sz="2000" i="1" dirty="0">
                <a:latin typeface="Cambria" pitchFamily="18" charset="0"/>
              </a:rPr>
              <a:t>Pravna lica su ovaj standard dužna primijeniti na godišnje obračunske periode koji </a:t>
            </a:r>
            <a:r>
              <a:rPr lang="hr-BA" sz="2000" b="1" i="1" dirty="0">
                <a:latin typeface="Cambria" pitchFamily="18" charset="0"/>
              </a:rPr>
              <a:t>počinju 1. januara 2019. godine ili kasnije</a:t>
            </a:r>
            <a:r>
              <a:rPr lang="hr-BA" sz="2000" i="1" dirty="0">
                <a:latin typeface="Cambria" pitchFamily="18" charset="0"/>
              </a:rPr>
              <a:t>. </a:t>
            </a:r>
            <a:r>
              <a:rPr lang="hr-BA" sz="2000" i="1" u="sng" dirty="0">
                <a:latin typeface="Cambria" pitchFamily="18" charset="0"/>
              </a:rPr>
              <a:t>Dozvoljena je i njegova ranija primjena</a:t>
            </a:r>
            <a:r>
              <a:rPr lang="hr-BA" sz="2000" i="1" dirty="0">
                <a:latin typeface="Cambria" pitchFamily="18" charset="0"/>
              </a:rPr>
              <a:t> za ona pravna lica koja primjenjuju MSFI 15 - Prihodi od ugovora s kupcima sa datumom prve primjene ovog standarda ili prije njega.</a:t>
            </a:r>
            <a:endParaRPr lang="hr-HR" sz="2000" dirty="0">
              <a:latin typeface="Cambria" pitchFamily="18" charset="0"/>
            </a:endParaRPr>
          </a:p>
          <a:p>
            <a:pPr algn="just"/>
            <a:endParaRPr lang="hr-HR" sz="2000" dirty="0">
              <a:latin typeface="Cambria" pitchFamily="18" charset="0"/>
            </a:endParaRPr>
          </a:p>
        </p:txBody>
      </p:sp>
    </p:spTree>
    <p:extLst>
      <p:ext uri="{BB962C8B-B14F-4D97-AF65-F5344CB8AC3E}">
        <p14:creationId xmlns:p14="http://schemas.microsoft.com/office/powerpoint/2010/main" val="166107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b="1" dirty="0">
                <a:latin typeface="Cambria" panose="02040503050406030204" pitchFamily="18" charset="0"/>
                <a:ea typeface="Cambria" panose="02040503050406030204" pitchFamily="18" charset="0"/>
              </a:rPr>
              <a:t>Ključne promjene u MSFI-u 16</a:t>
            </a:r>
            <a:endParaRPr lang="sl-SI" dirty="0"/>
          </a:p>
        </p:txBody>
      </p:sp>
      <p:sp>
        <p:nvSpPr>
          <p:cNvPr id="3" name="Ograda vsebine 2"/>
          <p:cNvSpPr>
            <a:spLocks noGrp="1"/>
          </p:cNvSpPr>
          <p:nvPr>
            <p:ph idx="1"/>
          </p:nvPr>
        </p:nvSpPr>
        <p:spPr>
          <a:xfrm>
            <a:off x="838200" y="2446938"/>
            <a:ext cx="9353551" cy="3733040"/>
          </a:xfrm>
        </p:spPr>
        <p:txBody>
          <a:bodyPr>
            <a:noAutofit/>
          </a:bodyPr>
          <a:lstStyle/>
          <a:p>
            <a:pPr algn="just"/>
            <a:r>
              <a:rPr lang="bs-Latn-BA" sz="2000" dirty="0">
                <a:latin typeface="Cambria" panose="02040503050406030204" pitchFamily="18" charset="0"/>
                <a:ea typeface="Cambria" panose="02040503050406030204" pitchFamily="18" charset="0"/>
              </a:rPr>
              <a:t>Promjene u računovodstvenom evidentiranju najma </a:t>
            </a:r>
            <a:r>
              <a:rPr lang="bs-Latn-BA" sz="2000" b="1" dirty="0">
                <a:latin typeface="Cambria" panose="02040503050406030204" pitchFamily="18" charset="0"/>
                <a:ea typeface="Cambria" panose="02040503050406030204" pitchFamily="18" charset="0"/>
              </a:rPr>
              <a:t>kod najmoprimca</a:t>
            </a:r>
            <a:r>
              <a:rPr lang="bs-Latn-BA" sz="2000" dirty="0">
                <a:latin typeface="Cambria" panose="02040503050406030204" pitchFamily="18" charset="0"/>
                <a:ea typeface="Cambria" panose="02040503050406030204" pitchFamily="18" charset="0"/>
              </a:rPr>
              <a:t>.</a:t>
            </a:r>
          </a:p>
          <a:p>
            <a:pPr algn="just"/>
            <a:endParaRPr lang="bs-Latn-BA" sz="2000" dirty="0">
              <a:latin typeface="Cambria" panose="02040503050406030204" pitchFamily="18" charset="0"/>
              <a:ea typeface="Cambria" panose="02040503050406030204" pitchFamily="18" charset="0"/>
            </a:endParaRPr>
          </a:p>
          <a:p>
            <a:pPr algn="just"/>
            <a:r>
              <a:rPr lang="bs-Latn-BA" sz="2000" dirty="0">
                <a:latin typeface="Cambria" panose="02040503050406030204" pitchFamily="18" charset="0"/>
                <a:ea typeface="Cambria" panose="02040503050406030204" pitchFamily="18" charset="0"/>
              </a:rPr>
              <a:t>Jedinstven model računovodstvenog evideniranja najma u poslovnim knjigama najmoprimca., tj. </a:t>
            </a:r>
            <a:r>
              <a:rPr lang="bs-Latn-BA" sz="2000" b="1" dirty="0">
                <a:latin typeface="Cambria" panose="02040503050406030204" pitchFamily="18" charset="0"/>
                <a:ea typeface="Cambria" panose="02040503050406030204" pitchFamily="18" charset="0"/>
              </a:rPr>
              <a:t>Računovodstveno  finansijskog najma = Računovodstveno poslovnog najma</a:t>
            </a:r>
          </a:p>
          <a:p>
            <a:pPr algn="just"/>
            <a:endParaRPr lang="bs-Latn-BA" sz="2000" b="1" dirty="0">
              <a:latin typeface="Cambria" panose="02040503050406030204" pitchFamily="18" charset="0"/>
              <a:ea typeface="Cambria" panose="02040503050406030204" pitchFamily="18" charset="0"/>
            </a:endParaRPr>
          </a:p>
          <a:p>
            <a:pPr algn="just"/>
            <a:r>
              <a:rPr lang="hr-HR" sz="2000" dirty="0">
                <a:latin typeface="Cambria" panose="02040503050406030204" pitchFamily="18" charset="0"/>
                <a:ea typeface="Cambria" panose="02040503050406030204" pitchFamily="18" charset="0"/>
              </a:rPr>
              <a:t>Do sada se operativni najam prema MRS 17 evidentirao isključivo kao trošak najma i obaveza prema najmodavcu (knjiženje 533/432). Prema MSFI-u 16 Najmodavac je u obavezi računovodstveno evidentirati „imovinu s pravom korištenja”, tj. </a:t>
            </a:r>
            <a:r>
              <a:rPr lang="hr-HR" sz="2000" b="1" dirty="0">
                <a:latin typeface="Cambria" panose="02040503050406030204" pitchFamily="18" charset="0"/>
                <a:ea typeface="Cambria" panose="02040503050406030204" pitchFamily="18" charset="0"/>
              </a:rPr>
              <a:t>najam se evidentirao kao stalno sredstvo</a:t>
            </a:r>
            <a:r>
              <a:rPr lang="hr-HR" sz="2000" dirty="0">
                <a:latin typeface="Cambria" panose="02040503050406030204" pitchFamily="18" charset="0"/>
                <a:ea typeface="Cambria" panose="02040503050406030204" pitchFamily="18" charset="0"/>
              </a:rPr>
              <a:t>.</a:t>
            </a:r>
          </a:p>
          <a:p>
            <a:pPr algn="just"/>
            <a:endParaRPr lang="bs-Latn-BA" sz="2000" b="1" dirty="0">
              <a:latin typeface="Cambria" panose="02040503050406030204" pitchFamily="18" charset="0"/>
              <a:ea typeface="Cambria" panose="02040503050406030204" pitchFamily="18" charset="0"/>
            </a:endParaRPr>
          </a:p>
          <a:p>
            <a:pPr algn="just"/>
            <a:endParaRPr lang="hr-HR" sz="2000" dirty="0">
              <a:latin typeface="Cambria" panose="02040503050406030204" pitchFamily="18" charset="0"/>
              <a:ea typeface="Cambria" panose="02040503050406030204" pitchFamily="18" charset="0"/>
            </a:endParaRPr>
          </a:p>
          <a:p>
            <a:pPr algn="just"/>
            <a:endParaRPr lang="hr-HR"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3553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latin typeface="Cambria" panose="02040503050406030204" pitchFamily="18" charset="0"/>
                <a:ea typeface="Cambria" panose="02040503050406030204" pitchFamily="18" charset="0"/>
              </a:rPr>
              <a:t>Uticaj novog modela računovodstva najmova na Bilans stan</a:t>
            </a:r>
            <a:r>
              <a:rPr lang="en-US" b="1" dirty="0">
                <a:latin typeface="Cambria" panose="02040503050406030204" pitchFamily="18" charset="0"/>
                <a:ea typeface="Cambria" panose="02040503050406030204" pitchFamily="18" charset="0"/>
              </a:rPr>
              <a:t>j</a:t>
            </a:r>
            <a:r>
              <a:rPr lang="hr-HR" b="1" dirty="0">
                <a:latin typeface="Cambria" panose="02040503050406030204" pitchFamily="18" charset="0"/>
                <a:ea typeface="Cambria" panose="02040503050406030204" pitchFamily="18" charset="0"/>
              </a:rPr>
              <a:t>a najmoprimca</a:t>
            </a:r>
            <a:endParaRPr lang="sl-SI" dirty="0"/>
          </a:p>
        </p:txBody>
      </p:sp>
      <p:sp>
        <p:nvSpPr>
          <p:cNvPr id="3" name="Ograda vsebine 2"/>
          <p:cNvSpPr>
            <a:spLocks noGrp="1"/>
          </p:cNvSpPr>
          <p:nvPr>
            <p:ph idx="1"/>
          </p:nvPr>
        </p:nvSpPr>
        <p:spPr>
          <a:xfrm>
            <a:off x="838200" y="2446938"/>
            <a:ext cx="9353551" cy="3733040"/>
          </a:xfrm>
        </p:spPr>
        <p:txBody>
          <a:bodyPr>
            <a:noAutofit/>
          </a:bodyPr>
          <a:lstStyle/>
          <a:p>
            <a:pPr marL="0" indent="0">
              <a:buNone/>
            </a:pPr>
            <a:r>
              <a:rPr lang="bs-Latn-BA" sz="2000" dirty="0">
                <a:latin typeface="Cambria" panose="02040503050406030204" pitchFamily="18" charset="0"/>
                <a:ea typeface="Cambria" panose="02040503050406030204" pitchFamily="18" charset="0"/>
              </a:rPr>
              <a:t>Primjer:</a:t>
            </a:r>
          </a:p>
          <a:p>
            <a:pPr marL="644881" lvl="1" indent="-187681"/>
            <a:r>
              <a:rPr lang="bs-Latn-BA" sz="2000" i="1" dirty="0">
                <a:latin typeface="Cambria" panose="02040503050406030204" pitchFamily="18" charset="0"/>
                <a:ea typeface="Cambria" panose="02040503050406030204" pitchFamily="18" charset="0"/>
              </a:rPr>
              <a:t>Pravno lice uzima u najam poslovni prostor na 5 godina.</a:t>
            </a:r>
            <a:endParaRPr lang="en-US" sz="2000" i="1" dirty="0">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720E44B9-CA04-436A-B9B2-8CCEEDAF2582}"/>
              </a:ext>
            </a:extLst>
          </p:cNvPr>
          <p:cNvGraphicFramePr>
            <a:graphicFrameLocks noGrp="1"/>
          </p:cNvGraphicFramePr>
          <p:nvPr>
            <p:extLst>
              <p:ext uri="{D42A27DB-BD31-4B8C-83A1-F6EECF244321}">
                <p14:modId xmlns:p14="http://schemas.microsoft.com/office/powerpoint/2010/main" val="3506194611"/>
              </p:ext>
            </p:extLst>
          </p:nvPr>
        </p:nvGraphicFramePr>
        <p:xfrm>
          <a:off x="2111533" y="4393025"/>
          <a:ext cx="4540542" cy="1318838"/>
        </p:xfrm>
        <a:graphic>
          <a:graphicData uri="http://schemas.openxmlformats.org/drawingml/2006/table">
            <a:tbl>
              <a:tblPr firstRow="1" bandRow="1">
                <a:tableStyleId>{5940675A-B579-460E-94D1-54222C63F5DA}</a:tableStyleId>
              </a:tblPr>
              <a:tblGrid>
                <a:gridCol w="1513514">
                  <a:extLst>
                    <a:ext uri="{9D8B030D-6E8A-4147-A177-3AD203B41FA5}">
                      <a16:colId xmlns="" xmlns:a16="http://schemas.microsoft.com/office/drawing/2014/main" val="287780308"/>
                    </a:ext>
                  </a:extLst>
                </a:gridCol>
                <a:gridCol w="1567568">
                  <a:extLst>
                    <a:ext uri="{9D8B030D-6E8A-4147-A177-3AD203B41FA5}">
                      <a16:colId xmlns="" xmlns:a16="http://schemas.microsoft.com/office/drawing/2014/main" val="1313139717"/>
                    </a:ext>
                  </a:extLst>
                </a:gridCol>
                <a:gridCol w="1459460">
                  <a:extLst>
                    <a:ext uri="{9D8B030D-6E8A-4147-A177-3AD203B41FA5}">
                      <a16:colId xmlns="" xmlns:a16="http://schemas.microsoft.com/office/drawing/2014/main" val="4199597427"/>
                    </a:ext>
                  </a:extLst>
                </a:gridCol>
              </a:tblGrid>
              <a:tr h="266371">
                <a:tc>
                  <a:txBody>
                    <a:bodyPr/>
                    <a:lstStyle/>
                    <a:p>
                      <a:pPr algn="ctr"/>
                      <a:r>
                        <a:rPr lang="bs-Latn-BA" sz="1300" b="1" dirty="0">
                          <a:latin typeface="Cambria" panose="02040503050406030204" pitchFamily="18" charset="0"/>
                          <a:ea typeface="Cambria" panose="02040503050406030204" pitchFamily="18" charset="0"/>
                        </a:rPr>
                        <a:t>Stavka</a:t>
                      </a:r>
                      <a:endParaRPr lang="en-US" sz="1300" b="1" dirty="0">
                        <a:latin typeface="Cambria" panose="02040503050406030204" pitchFamily="18" charset="0"/>
                        <a:ea typeface="Cambria" panose="02040503050406030204" pitchFamily="18" charset="0"/>
                      </a:endParaRPr>
                    </a:p>
                  </a:txBody>
                  <a:tcPr marL="60061" marR="60061" marT="30030" marB="30030"/>
                </a:tc>
                <a:tc>
                  <a:txBody>
                    <a:bodyPr/>
                    <a:lstStyle/>
                    <a:p>
                      <a:pPr algn="ctr"/>
                      <a:r>
                        <a:rPr lang="bs-Latn-BA" sz="1300" b="1" dirty="0">
                          <a:latin typeface="Cambria" panose="02040503050406030204" pitchFamily="18" charset="0"/>
                          <a:ea typeface="Cambria" panose="02040503050406030204" pitchFamily="18" charset="0"/>
                        </a:rPr>
                        <a:t>Finansijski najam</a:t>
                      </a:r>
                      <a:endParaRPr lang="en-US" sz="1300" b="1" dirty="0">
                        <a:latin typeface="Cambria" panose="02040503050406030204" pitchFamily="18" charset="0"/>
                        <a:ea typeface="Cambria" panose="02040503050406030204" pitchFamily="18" charset="0"/>
                      </a:endParaRPr>
                    </a:p>
                  </a:txBody>
                  <a:tcPr marL="60061" marR="60061" marT="30030" marB="30030"/>
                </a:tc>
                <a:tc>
                  <a:txBody>
                    <a:bodyPr/>
                    <a:lstStyle/>
                    <a:p>
                      <a:pPr algn="ctr"/>
                      <a:r>
                        <a:rPr lang="bs-Latn-BA" sz="1300" b="1" dirty="0">
                          <a:latin typeface="Cambria" panose="02040503050406030204" pitchFamily="18" charset="0"/>
                          <a:ea typeface="Cambria" panose="02040503050406030204" pitchFamily="18" charset="0"/>
                        </a:rPr>
                        <a:t>Operativni najam</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2834114849"/>
                  </a:ext>
                </a:extLst>
              </a:tr>
              <a:tr h="260264">
                <a:tc>
                  <a:txBody>
                    <a:bodyPr/>
                    <a:lstStyle/>
                    <a:p>
                      <a:r>
                        <a:rPr lang="bs-Latn-BA" sz="1300" dirty="0">
                          <a:latin typeface="Cambria" panose="02040503050406030204" pitchFamily="18" charset="0"/>
                          <a:ea typeface="Cambria" panose="02040503050406030204" pitchFamily="18" charset="0"/>
                        </a:rPr>
                        <a:t>Imovina</a:t>
                      </a:r>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2699307461"/>
                  </a:ext>
                </a:extLst>
              </a:tr>
              <a:tr h="260264">
                <a:tc>
                  <a:txBody>
                    <a:bodyPr/>
                    <a:lstStyle/>
                    <a:p>
                      <a:r>
                        <a:rPr lang="bs-Latn-BA" sz="1300" dirty="0">
                          <a:latin typeface="Cambria" panose="02040503050406030204" pitchFamily="18" charset="0"/>
                          <a:ea typeface="Cambria" panose="02040503050406030204" pitchFamily="18" charset="0"/>
                        </a:rPr>
                        <a:t>Obaveza </a:t>
                      </a:r>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145149673"/>
                  </a:ext>
                </a:extLst>
              </a:tr>
              <a:tr h="531939">
                <a:tc>
                  <a:txBody>
                    <a:bodyPr/>
                    <a:lstStyle/>
                    <a:p>
                      <a:r>
                        <a:rPr lang="bs-Latn-BA" sz="1300" dirty="0">
                          <a:latin typeface="Cambria" panose="02040503050406030204" pitchFamily="18" charset="0"/>
                          <a:ea typeface="Cambria" panose="02040503050406030204" pitchFamily="18" charset="0"/>
                        </a:rPr>
                        <a:t>Vanbilansna</a:t>
                      </a:r>
                      <a:r>
                        <a:rPr lang="bs-Latn-BA" sz="1300" baseline="0" dirty="0">
                          <a:latin typeface="Cambria" panose="02040503050406030204" pitchFamily="18" charset="0"/>
                          <a:ea typeface="Cambria" panose="02040503050406030204" pitchFamily="18" charset="0"/>
                        </a:rPr>
                        <a:t> evidencija</a:t>
                      </a:r>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pPr algn="ctr"/>
                      <a:endParaRPr lang="en-US" sz="16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1712517681"/>
                  </a:ext>
                </a:extLst>
              </a:tr>
            </a:tbl>
          </a:graphicData>
        </a:graphic>
      </p:graphicFrame>
      <p:graphicFrame>
        <p:nvGraphicFramePr>
          <p:cNvPr id="5" name="Table 4">
            <a:extLst>
              <a:ext uri="{FF2B5EF4-FFF2-40B4-BE49-F238E27FC236}">
                <a16:creationId xmlns="" xmlns:a16="http://schemas.microsoft.com/office/drawing/2014/main" id="{052E4F6F-0F7C-4F98-9471-8D394584E9C7}"/>
              </a:ext>
            </a:extLst>
          </p:cNvPr>
          <p:cNvGraphicFramePr>
            <a:graphicFrameLocks noGrp="1"/>
          </p:cNvGraphicFramePr>
          <p:nvPr>
            <p:extLst>
              <p:ext uri="{D42A27DB-BD31-4B8C-83A1-F6EECF244321}">
                <p14:modId xmlns:p14="http://schemas.microsoft.com/office/powerpoint/2010/main" val="1180339786"/>
              </p:ext>
            </p:extLst>
          </p:nvPr>
        </p:nvGraphicFramePr>
        <p:xfrm>
          <a:off x="7598024" y="4393024"/>
          <a:ext cx="1040541" cy="1366002"/>
        </p:xfrm>
        <a:graphic>
          <a:graphicData uri="http://schemas.openxmlformats.org/drawingml/2006/table">
            <a:tbl>
              <a:tblPr firstRow="1" bandRow="1">
                <a:tableStyleId>{5940675A-B579-460E-94D1-54222C63F5DA}</a:tableStyleId>
              </a:tblPr>
              <a:tblGrid>
                <a:gridCol w="1040541">
                  <a:extLst>
                    <a:ext uri="{9D8B030D-6E8A-4147-A177-3AD203B41FA5}">
                      <a16:colId xmlns="" xmlns:a16="http://schemas.microsoft.com/office/drawing/2014/main" val="3736738503"/>
                    </a:ext>
                  </a:extLst>
                </a:gridCol>
              </a:tblGrid>
              <a:tr h="273571">
                <a:tc>
                  <a:txBody>
                    <a:bodyPr/>
                    <a:lstStyle/>
                    <a:p>
                      <a:r>
                        <a:rPr lang="bs-Latn-BA" sz="1300" b="1" dirty="0">
                          <a:latin typeface="Cambria" panose="02040503050406030204" pitchFamily="18" charset="0"/>
                          <a:ea typeface="Cambria" panose="02040503050406030204" pitchFamily="18" charset="0"/>
                        </a:rPr>
                        <a:t>Svi najmovi</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048815156"/>
                  </a:ext>
                </a:extLst>
              </a:tr>
              <a:tr h="300305">
                <a:tc>
                  <a:txBody>
                    <a:bodyPr/>
                    <a:lstStyle/>
                    <a:p>
                      <a:pPr algn="ctr"/>
                      <a:endParaRPr lang="en-US" sz="1600" b="1" dirty="0"/>
                    </a:p>
                  </a:txBody>
                  <a:tcPr marL="60061" marR="60061" marT="30030" marB="30030"/>
                </a:tc>
                <a:extLst>
                  <a:ext uri="{0D108BD9-81ED-4DB2-BD59-A6C34878D82A}">
                    <a16:rowId xmlns="" xmlns:a16="http://schemas.microsoft.com/office/drawing/2014/main" val="3016896060"/>
                  </a:ext>
                </a:extLst>
              </a:tr>
              <a:tr h="3003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marL="60061" marR="60061" marT="30030" marB="30030"/>
                </a:tc>
                <a:extLst>
                  <a:ext uri="{0D108BD9-81ED-4DB2-BD59-A6C34878D82A}">
                    <a16:rowId xmlns="" xmlns:a16="http://schemas.microsoft.com/office/drawing/2014/main" val="764749850"/>
                  </a:ext>
                </a:extLst>
              </a:tr>
              <a:tr h="484631">
                <a:tc>
                  <a:txBody>
                    <a:bodyPr/>
                    <a:lstStyle/>
                    <a:p>
                      <a:endParaRPr lang="en-US" sz="1200" dirty="0"/>
                    </a:p>
                  </a:txBody>
                  <a:tcPr marL="60061" marR="60061" marT="30030" marB="30030"/>
                </a:tc>
                <a:extLst>
                  <a:ext uri="{0D108BD9-81ED-4DB2-BD59-A6C34878D82A}">
                    <a16:rowId xmlns="" xmlns:a16="http://schemas.microsoft.com/office/drawing/2014/main" val="2113472078"/>
                  </a:ext>
                </a:extLst>
              </a:tr>
            </a:tbl>
          </a:graphicData>
        </a:graphic>
      </p:graphicFrame>
      <p:graphicFrame>
        <p:nvGraphicFramePr>
          <p:cNvPr id="6" name="Table 5">
            <a:extLst>
              <a:ext uri="{FF2B5EF4-FFF2-40B4-BE49-F238E27FC236}">
                <a16:creationId xmlns="" xmlns:a16="http://schemas.microsoft.com/office/drawing/2014/main" id="{F36878A5-5058-4335-A12C-B67C2065FF02}"/>
              </a:ext>
            </a:extLst>
          </p:cNvPr>
          <p:cNvGraphicFramePr>
            <a:graphicFrameLocks noGrp="1"/>
          </p:cNvGraphicFramePr>
          <p:nvPr>
            <p:extLst>
              <p:ext uri="{D42A27DB-BD31-4B8C-83A1-F6EECF244321}">
                <p14:modId xmlns:p14="http://schemas.microsoft.com/office/powerpoint/2010/main" val="2532562929"/>
              </p:ext>
            </p:extLst>
          </p:nvPr>
        </p:nvGraphicFramePr>
        <p:xfrm>
          <a:off x="3945701" y="4051729"/>
          <a:ext cx="872207" cy="260264"/>
        </p:xfrm>
        <a:graphic>
          <a:graphicData uri="http://schemas.openxmlformats.org/drawingml/2006/table">
            <a:tbl>
              <a:tblPr firstRow="1" bandRow="1">
                <a:tableStyleId>{5940675A-B579-460E-94D1-54222C63F5DA}</a:tableStyleId>
              </a:tblPr>
              <a:tblGrid>
                <a:gridCol w="872207">
                  <a:extLst>
                    <a:ext uri="{9D8B030D-6E8A-4147-A177-3AD203B41FA5}">
                      <a16:colId xmlns="" xmlns:a16="http://schemas.microsoft.com/office/drawing/2014/main" val="3868314352"/>
                    </a:ext>
                  </a:extLst>
                </a:gridCol>
              </a:tblGrid>
              <a:tr h="260264">
                <a:tc>
                  <a:txBody>
                    <a:bodyPr/>
                    <a:lstStyle/>
                    <a:p>
                      <a:r>
                        <a:rPr lang="bs-Latn-BA" sz="1300" b="1" dirty="0">
                          <a:latin typeface="Cambria" panose="02040503050406030204" pitchFamily="18" charset="0"/>
                          <a:ea typeface="Cambria" panose="02040503050406030204" pitchFamily="18" charset="0"/>
                        </a:rPr>
                        <a:t>MRS</a:t>
                      </a:r>
                      <a:r>
                        <a:rPr lang="bs-Latn-BA" sz="1300" b="1" baseline="0" dirty="0">
                          <a:latin typeface="Cambria" panose="02040503050406030204" pitchFamily="18" charset="0"/>
                          <a:ea typeface="Cambria" panose="02040503050406030204" pitchFamily="18" charset="0"/>
                        </a:rPr>
                        <a:t> – 17 </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771919596"/>
                  </a:ext>
                </a:extLst>
              </a:tr>
            </a:tbl>
          </a:graphicData>
        </a:graphic>
      </p:graphicFrame>
      <p:graphicFrame>
        <p:nvGraphicFramePr>
          <p:cNvPr id="7" name="Table 6">
            <a:extLst>
              <a:ext uri="{FF2B5EF4-FFF2-40B4-BE49-F238E27FC236}">
                <a16:creationId xmlns="" xmlns:a16="http://schemas.microsoft.com/office/drawing/2014/main" id="{27A040CB-60A7-48DA-818F-80CD81CD05D8}"/>
              </a:ext>
            </a:extLst>
          </p:cNvPr>
          <p:cNvGraphicFramePr>
            <a:graphicFrameLocks noGrp="1"/>
          </p:cNvGraphicFramePr>
          <p:nvPr>
            <p:extLst>
              <p:ext uri="{D42A27DB-BD31-4B8C-83A1-F6EECF244321}">
                <p14:modId xmlns:p14="http://schemas.microsoft.com/office/powerpoint/2010/main" val="116207660"/>
              </p:ext>
            </p:extLst>
          </p:nvPr>
        </p:nvGraphicFramePr>
        <p:xfrm>
          <a:off x="7598024" y="4051729"/>
          <a:ext cx="1040541" cy="260264"/>
        </p:xfrm>
        <a:graphic>
          <a:graphicData uri="http://schemas.openxmlformats.org/drawingml/2006/table">
            <a:tbl>
              <a:tblPr firstRow="1" bandRow="1">
                <a:tableStyleId>{5940675A-B579-460E-94D1-54222C63F5DA}</a:tableStyleId>
              </a:tblPr>
              <a:tblGrid>
                <a:gridCol w="1040541">
                  <a:extLst>
                    <a:ext uri="{9D8B030D-6E8A-4147-A177-3AD203B41FA5}">
                      <a16:colId xmlns="" xmlns:a16="http://schemas.microsoft.com/office/drawing/2014/main" val="3868314352"/>
                    </a:ext>
                  </a:extLst>
                </a:gridCol>
              </a:tblGrid>
              <a:tr h="260264">
                <a:tc>
                  <a:txBody>
                    <a:bodyPr/>
                    <a:lstStyle/>
                    <a:p>
                      <a:r>
                        <a:rPr lang="bs-Latn-BA" sz="1300" b="1" dirty="0">
                          <a:latin typeface="Cambria" panose="02040503050406030204" pitchFamily="18" charset="0"/>
                          <a:ea typeface="Cambria" panose="02040503050406030204" pitchFamily="18" charset="0"/>
                        </a:rPr>
                        <a:t>MSFI</a:t>
                      </a:r>
                      <a:r>
                        <a:rPr lang="bs-Latn-BA" sz="1300" b="1" baseline="0" dirty="0">
                          <a:latin typeface="Cambria" panose="02040503050406030204" pitchFamily="18" charset="0"/>
                          <a:ea typeface="Cambria" panose="02040503050406030204" pitchFamily="18" charset="0"/>
                        </a:rPr>
                        <a:t> – 16 </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771919596"/>
                  </a:ext>
                </a:extLst>
              </a:tr>
            </a:tbl>
          </a:graphicData>
        </a:graphic>
      </p:graphicFrame>
      <p:cxnSp>
        <p:nvCxnSpPr>
          <p:cNvPr id="8" name="Curved Connector 13">
            <a:extLst>
              <a:ext uri="{FF2B5EF4-FFF2-40B4-BE49-F238E27FC236}">
                <a16:creationId xmlns="" xmlns:a16="http://schemas.microsoft.com/office/drawing/2014/main" id="{C76B5CC5-F8D8-4981-80EB-3EBB8AF1A1F0}"/>
              </a:ext>
            </a:extLst>
          </p:cNvPr>
          <p:cNvCxnSpPr/>
          <p:nvPr/>
        </p:nvCxnSpPr>
        <p:spPr>
          <a:xfrm flipV="1">
            <a:off x="6084509" y="4771288"/>
            <a:ext cx="1702704" cy="510172"/>
          </a:xfrm>
          <a:prstGeom prst="curvedConnector3">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9" name="Curved Connector 14">
            <a:extLst>
              <a:ext uri="{FF2B5EF4-FFF2-40B4-BE49-F238E27FC236}">
                <a16:creationId xmlns="" xmlns:a16="http://schemas.microsoft.com/office/drawing/2014/main" id="{5370EF97-775F-4E0E-AACA-165D876729E8}"/>
              </a:ext>
            </a:extLst>
          </p:cNvPr>
          <p:cNvCxnSpPr/>
          <p:nvPr/>
        </p:nvCxnSpPr>
        <p:spPr>
          <a:xfrm flipV="1">
            <a:off x="6208576" y="5046878"/>
            <a:ext cx="1702704" cy="510172"/>
          </a:xfrm>
          <a:prstGeom prst="curvedConnector3">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0" name="Oval 9">
            <a:extLst>
              <a:ext uri="{FF2B5EF4-FFF2-40B4-BE49-F238E27FC236}">
                <a16:creationId xmlns="" xmlns:a16="http://schemas.microsoft.com/office/drawing/2014/main" id="{7E1D3A1C-7ABD-45E9-96A3-8F82A851E936}"/>
              </a:ext>
            </a:extLst>
          </p:cNvPr>
          <p:cNvSpPr/>
          <p:nvPr/>
        </p:nvSpPr>
        <p:spPr>
          <a:xfrm>
            <a:off x="4941976" y="3626053"/>
            <a:ext cx="2117953" cy="29797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2"/>
          </a:p>
        </p:txBody>
      </p:sp>
      <p:sp>
        <p:nvSpPr>
          <p:cNvPr id="11" name="TextBox 10">
            <a:extLst>
              <a:ext uri="{FF2B5EF4-FFF2-40B4-BE49-F238E27FC236}">
                <a16:creationId xmlns="" xmlns:a16="http://schemas.microsoft.com/office/drawing/2014/main" id="{8FF377A3-23C3-4C20-8108-FDA74667BCEE}"/>
              </a:ext>
            </a:extLst>
          </p:cNvPr>
          <p:cNvSpPr txBox="1"/>
          <p:nvPr/>
        </p:nvSpPr>
        <p:spPr>
          <a:xfrm>
            <a:off x="5775419" y="5281460"/>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 xmlns:a16="http://schemas.microsoft.com/office/drawing/2014/main" id="{16666BA3-B366-4E44-A2BB-5A144E334208}"/>
              </a:ext>
            </a:extLst>
          </p:cNvPr>
          <p:cNvSpPr txBox="1"/>
          <p:nvPr/>
        </p:nvSpPr>
        <p:spPr>
          <a:xfrm>
            <a:off x="8029449" y="4697775"/>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 xmlns:a16="http://schemas.microsoft.com/office/drawing/2014/main" id="{71C74543-9A74-494A-A1CC-89B3101ED691}"/>
              </a:ext>
            </a:extLst>
          </p:cNvPr>
          <p:cNvSpPr txBox="1"/>
          <p:nvPr/>
        </p:nvSpPr>
        <p:spPr>
          <a:xfrm>
            <a:off x="8025783" y="4939738"/>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5095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latin typeface="Cambria" panose="02040503050406030204" pitchFamily="18" charset="0"/>
                <a:ea typeface="Cambria" panose="02040503050406030204" pitchFamily="18" charset="0"/>
              </a:rPr>
              <a:t>Uticaj novog modela računovodstva najmova na Bilans uspjeha najmoprimca</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446938"/>
            <a:ext cx="9353551" cy="3733040"/>
          </a:xfrm>
        </p:spPr>
        <p:txBody>
          <a:bodyPr>
            <a:noAutofit/>
          </a:bodyPr>
          <a:lstStyle/>
          <a:p>
            <a:pPr marL="0" indent="0">
              <a:buNone/>
            </a:pPr>
            <a:r>
              <a:rPr lang="bs-Latn-BA" sz="2000" dirty="0">
                <a:latin typeface="Cambria" panose="02040503050406030204" pitchFamily="18" charset="0"/>
                <a:ea typeface="Cambria" panose="02040503050406030204" pitchFamily="18" charset="0"/>
              </a:rPr>
              <a:t>Primjer:</a:t>
            </a:r>
          </a:p>
          <a:p>
            <a:pPr marL="644881" lvl="1" indent="-187681"/>
            <a:r>
              <a:rPr lang="bs-Latn-BA" sz="2000" i="1" dirty="0">
                <a:latin typeface="Cambria" panose="02040503050406030204" pitchFamily="18" charset="0"/>
                <a:ea typeface="Cambria" panose="02040503050406030204" pitchFamily="18" charset="0"/>
              </a:rPr>
              <a:t>Pravno lice uzima u najam poslovni prostor na 5 godina.</a:t>
            </a:r>
            <a:endParaRPr lang="en-US" sz="2000" i="1" dirty="0">
              <a:latin typeface="Cambria" panose="02040503050406030204" pitchFamily="18" charset="0"/>
              <a:ea typeface="Cambria" panose="02040503050406030204" pitchFamily="18" charset="0"/>
            </a:endParaRPr>
          </a:p>
        </p:txBody>
      </p:sp>
      <p:graphicFrame>
        <p:nvGraphicFramePr>
          <p:cNvPr id="14" name="Table 13">
            <a:extLst>
              <a:ext uri="{FF2B5EF4-FFF2-40B4-BE49-F238E27FC236}">
                <a16:creationId xmlns="" xmlns:a16="http://schemas.microsoft.com/office/drawing/2014/main" id="{B83E95F0-762E-4D67-A75D-80C0F8A8DE06}"/>
              </a:ext>
            </a:extLst>
          </p:cNvPr>
          <p:cNvGraphicFramePr>
            <a:graphicFrameLocks noGrp="1"/>
          </p:cNvGraphicFramePr>
          <p:nvPr>
            <p:extLst>
              <p:ext uri="{D42A27DB-BD31-4B8C-83A1-F6EECF244321}">
                <p14:modId xmlns:p14="http://schemas.microsoft.com/office/powerpoint/2010/main" val="3309758225"/>
              </p:ext>
            </p:extLst>
          </p:nvPr>
        </p:nvGraphicFramePr>
        <p:xfrm>
          <a:off x="2286010" y="4370836"/>
          <a:ext cx="4540542" cy="1189764"/>
        </p:xfrm>
        <a:graphic>
          <a:graphicData uri="http://schemas.openxmlformats.org/drawingml/2006/table">
            <a:tbl>
              <a:tblPr firstRow="1" bandRow="1">
                <a:tableStyleId>{5940675A-B579-460E-94D1-54222C63F5DA}</a:tableStyleId>
              </a:tblPr>
              <a:tblGrid>
                <a:gridCol w="1586032">
                  <a:extLst>
                    <a:ext uri="{9D8B030D-6E8A-4147-A177-3AD203B41FA5}">
                      <a16:colId xmlns="" xmlns:a16="http://schemas.microsoft.com/office/drawing/2014/main" val="287780308"/>
                    </a:ext>
                  </a:extLst>
                </a:gridCol>
                <a:gridCol w="1495050">
                  <a:extLst>
                    <a:ext uri="{9D8B030D-6E8A-4147-A177-3AD203B41FA5}">
                      <a16:colId xmlns="" xmlns:a16="http://schemas.microsoft.com/office/drawing/2014/main" val="1313139717"/>
                    </a:ext>
                  </a:extLst>
                </a:gridCol>
                <a:gridCol w="1459460">
                  <a:extLst>
                    <a:ext uri="{9D8B030D-6E8A-4147-A177-3AD203B41FA5}">
                      <a16:colId xmlns="" xmlns:a16="http://schemas.microsoft.com/office/drawing/2014/main" val="4199597427"/>
                    </a:ext>
                  </a:extLst>
                </a:gridCol>
              </a:tblGrid>
              <a:tr h="260264">
                <a:tc>
                  <a:txBody>
                    <a:bodyPr/>
                    <a:lstStyle/>
                    <a:p>
                      <a:pPr algn="ctr"/>
                      <a:r>
                        <a:rPr lang="bs-Latn-BA" sz="1300" b="1" dirty="0">
                          <a:latin typeface="Cambria" panose="02040503050406030204" pitchFamily="18" charset="0"/>
                          <a:ea typeface="Cambria" panose="02040503050406030204" pitchFamily="18" charset="0"/>
                        </a:rPr>
                        <a:t>Poslovni rashodi</a:t>
                      </a:r>
                      <a:endParaRPr lang="en-US" sz="1300" b="1" dirty="0">
                        <a:latin typeface="Cambria" panose="02040503050406030204" pitchFamily="18" charset="0"/>
                        <a:ea typeface="Cambria" panose="02040503050406030204" pitchFamily="18" charset="0"/>
                      </a:endParaRPr>
                    </a:p>
                  </a:txBody>
                  <a:tcPr marL="60061" marR="60061" marT="30030" marB="30030"/>
                </a:tc>
                <a:tc>
                  <a:txBody>
                    <a:bodyPr/>
                    <a:lstStyle/>
                    <a:p>
                      <a:pPr algn="ctr"/>
                      <a:r>
                        <a:rPr lang="bs-Latn-BA" sz="1300" b="1" dirty="0">
                          <a:latin typeface="Cambria" panose="02040503050406030204" pitchFamily="18" charset="0"/>
                          <a:ea typeface="Cambria" panose="02040503050406030204" pitchFamily="18" charset="0"/>
                        </a:rPr>
                        <a:t>Finansijski najam</a:t>
                      </a:r>
                      <a:endParaRPr lang="en-US" sz="1300" b="1" dirty="0">
                        <a:latin typeface="Cambria" panose="02040503050406030204" pitchFamily="18" charset="0"/>
                        <a:ea typeface="Cambria" panose="02040503050406030204" pitchFamily="18" charset="0"/>
                      </a:endParaRPr>
                    </a:p>
                  </a:txBody>
                  <a:tcPr marL="60061" marR="60061" marT="30030" marB="30030"/>
                </a:tc>
                <a:tc>
                  <a:txBody>
                    <a:bodyPr/>
                    <a:lstStyle/>
                    <a:p>
                      <a:pPr algn="ctr"/>
                      <a:r>
                        <a:rPr lang="bs-Latn-BA" sz="1300" b="1" dirty="0">
                          <a:latin typeface="Cambria" panose="02040503050406030204" pitchFamily="18" charset="0"/>
                          <a:ea typeface="Cambria" panose="02040503050406030204" pitchFamily="18" charset="0"/>
                        </a:rPr>
                        <a:t>Operativni najam</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2834114849"/>
                  </a:ext>
                </a:extLst>
              </a:tr>
              <a:tr h="260264">
                <a:tc>
                  <a:txBody>
                    <a:bodyPr/>
                    <a:lstStyle/>
                    <a:p>
                      <a:pPr algn="ctr"/>
                      <a:r>
                        <a:rPr lang="bs-Latn-BA" sz="1300" b="0" dirty="0">
                          <a:latin typeface="Cambria" panose="02040503050406030204" pitchFamily="18" charset="0"/>
                          <a:ea typeface="Cambria" panose="02040503050406030204" pitchFamily="18" charset="0"/>
                        </a:rPr>
                        <a:t>Trošak najma</a:t>
                      </a:r>
                      <a:endParaRPr lang="bs-Latn-BA" sz="1300" b="0" baseline="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145149673"/>
                  </a:ext>
                </a:extLst>
              </a:tr>
              <a:tr h="300305">
                <a:tc>
                  <a:txBody>
                    <a:bodyPr/>
                    <a:lstStyle/>
                    <a:p>
                      <a:pPr algn="ctr"/>
                      <a:r>
                        <a:rPr lang="bs-Latn-BA" sz="1300" dirty="0">
                          <a:latin typeface="Cambria" panose="02040503050406030204" pitchFamily="18" charset="0"/>
                          <a:ea typeface="Cambria" panose="02040503050406030204" pitchFamily="18" charset="0"/>
                        </a:rPr>
                        <a:t>Trošak amortizacije</a:t>
                      </a:r>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pPr algn="ctr"/>
                      <a:endParaRPr lang="en-US" sz="16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1712517681"/>
                  </a:ext>
                </a:extLst>
              </a:tr>
              <a:tr h="365336">
                <a:tc>
                  <a:txBody>
                    <a:bodyPr/>
                    <a:lstStyle/>
                    <a:p>
                      <a:pPr algn="ctr"/>
                      <a:r>
                        <a:rPr lang="bs-Latn-BA" sz="1300" dirty="0">
                          <a:latin typeface="Cambria" panose="02040503050406030204" pitchFamily="18" charset="0"/>
                          <a:ea typeface="Cambria" panose="02040503050406030204" pitchFamily="18" charset="0"/>
                        </a:rPr>
                        <a:t>Trošak kamate</a:t>
                      </a:r>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endParaRPr lang="en-US" sz="1300" dirty="0">
                        <a:latin typeface="Cambria" panose="02040503050406030204" pitchFamily="18" charset="0"/>
                        <a:ea typeface="Cambria" panose="02040503050406030204" pitchFamily="18" charset="0"/>
                      </a:endParaRPr>
                    </a:p>
                  </a:txBody>
                  <a:tcPr marL="60061" marR="60061" marT="30030" marB="30030"/>
                </a:tc>
                <a:tc>
                  <a:txBody>
                    <a:bodyPr/>
                    <a:lstStyle/>
                    <a:p>
                      <a:pPr algn="ctr"/>
                      <a:endParaRPr lang="en-US" sz="16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2753310047"/>
                  </a:ext>
                </a:extLst>
              </a:tr>
            </a:tbl>
          </a:graphicData>
        </a:graphic>
      </p:graphicFrame>
      <p:graphicFrame>
        <p:nvGraphicFramePr>
          <p:cNvPr id="15" name="Table 14">
            <a:extLst>
              <a:ext uri="{FF2B5EF4-FFF2-40B4-BE49-F238E27FC236}">
                <a16:creationId xmlns="" xmlns:a16="http://schemas.microsoft.com/office/drawing/2014/main" id="{F8BB28EE-7723-406B-8F77-B3159EC32C59}"/>
              </a:ext>
            </a:extLst>
          </p:cNvPr>
          <p:cNvGraphicFramePr>
            <a:graphicFrameLocks noGrp="1"/>
          </p:cNvGraphicFramePr>
          <p:nvPr>
            <p:extLst>
              <p:ext uri="{D42A27DB-BD31-4B8C-83A1-F6EECF244321}">
                <p14:modId xmlns:p14="http://schemas.microsoft.com/office/powerpoint/2010/main" val="867463714"/>
              </p:ext>
            </p:extLst>
          </p:nvPr>
        </p:nvGraphicFramePr>
        <p:xfrm>
          <a:off x="7750424" y="4370834"/>
          <a:ext cx="1040541" cy="1186213"/>
        </p:xfrm>
        <a:graphic>
          <a:graphicData uri="http://schemas.openxmlformats.org/drawingml/2006/table">
            <a:tbl>
              <a:tblPr firstRow="1" bandRow="1">
                <a:tableStyleId>{5940675A-B579-460E-94D1-54222C63F5DA}</a:tableStyleId>
              </a:tblPr>
              <a:tblGrid>
                <a:gridCol w="1040541">
                  <a:extLst>
                    <a:ext uri="{9D8B030D-6E8A-4147-A177-3AD203B41FA5}">
                      <a16:colId xmlns="" xmlns:a16="http://schemas.microsoft.com/office/drawing/2014/main" val="3736738503"/>
                    </a:ext>
                  </a:extLst>
                </a:gridCol>
              </a:tblGrid>
              <a:tr h="276826">
                <a:tc>
                  <a:txBody>
                    <a:bodyPr/>
                    <a:lstStyle/>
                    <a:p>
                      <a:r>
                        <a:rPr lang="bs-Latn-BA" sz="1300" b="1" dirty="0">
                          <a:latin typeface="Cambria" panose="02040503050406030204" pitchFamily="18" charset="0"/>
                          <a:ea typeface="Cambria" panose="02040503050406030204" pitchFamily="18" charset="0"/>
                        </a:rPr>
                        <a:t>Svi najmovi</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048815156"/>
                  </a:ext>
                </a:extLst>
              </a:tr>
              <a:tr h="303879">
                <a:tc>
                  <a:txBody>
                    <a:bodyPr/>
                    <a:lstStyle/>
                    <a:p>
                      <a:pPr algn="ctr"/>
                      <a:endParaRPr lang="en-US" sz="1600" b="1" dirty="0"/>
                    </a:p>
                  </a:txBody>
                  <a:tcPr marL="60061" marR="60061" marT="30030" marB="30030"/>
                </a:tc>
                <a:extLst>
                  <a:ext uri="{0D108BD9-81ED-4DB2-BD59-A6C34878D82A}">
                    <a16:rowId xmlns="" xmlns:a16="http://schemas.microsoft.com/office/drawing/2014/main" val="3016896060"/>
                  </a:ext>
                </a:extLst>
              </a:tr>
              <a:tr h="3038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marL="60061" marR="60061" marT="30030" marB="30030"/>
                </a:tc>
                <a:extLst>
                  <a:ext uri="{0D108BD9-81ED-4DB2-BD59-A6C34878D82A}">
                    <a16:rowId xmlns="" xmlns:a16="http://schemas.microsoft.com/office/drawing/2014/main" val="764749850"/>
                  </a:ext>
                </a:extLst>
              </a:tr>
              <a:tr h="301587">
                <a:tc>
                  <a:txBody>
                    <a:bodyPr/>
                    <a:lstStyle/>
                    <a:p>
                      <a:endParaRPr lang="en-US" sz="1200" dirty="0"/>
                    </a:p>
                  </a:txBody>
                  <a:tcPr marL="60061" marR="60061" marT="30030" marB="30030"/>
                </a:tc>
                <a:extLst>
                  <a:ext uri="{0D108BD9-81ED-4DB2-BD59-A6C34878D82A}">
                    <a16:rowId xmlns="" xmlns:a16="http://schemas.microsoft.com/office/drawing/2014/main" val="2113472078"/>
                  </a:ext>
                </a:extLst>
              </a:tr>
            </a:tbl>
          </a:graphicData>
        </a:graphic>
      </p:graphicFrame>
      <p:graphicFrame>
        <p:nvGraphicFramePr>
          <p:cNvPr id="16" name="Table 15">
            <a:extLst>
              <a:ext uri="{FF2B5EF4-FFF2-40B4-BE49-F238E27FC236}">
                <a16:creationId xmlns="" xmlns:a16="http://schemas.microsoft.com/office/drawing/2014/main" id="{BA29AF9D-CECD-429F-9D33-382010D52E4D}"/>
              </a:ext>
            </a:extLst>
          </p:cNvPr>
          <p:cNvGraphicFramePr>
            <a:graphicFrameLocks noGrp="1"/>
          </p:cNvGraphicFramePr>
          <p:nvPr>
            <p:extLst>
              <p:ext uri="{D42A27DB-BD31-4B8C-83A1-F6EECF244321}">
                <p14:modId xmlns:p14="http://schemas.microsoft.com/office/powerpoint/2010/main" val="458010227"/>
              </p:ext>
            </p:extLst>
          </p:nvPr>
        </p:nvGraphicFramePr>
        <p:xfrm>
          <a:off x="4098101" y="4070471"/>
          <a:ext cx="872207" cy="260264"/>
        </p:xfrm>
        <a:graphic>
          <a:graphicData uri="http://schemas.openxmlformats.org/drawingml/2006/table">
            <a:tbl>
              <a:tblPr firstRow="1" bandRow="1">
                <a:tableStyleId>{5940675A-B579-460E-94D1-54222C63F5DA}</a:tableStyleId>
              </a:tblPr>
              <a:tblGrid>
                <a:gridCol w="872207">
                  <a:extLst>
                    <a:ext uri="{9D8B030D-6E8A-4147-A177-3AD203B41FA5}">
                      <a16:colId xmlns="" xmlns:a16="http://schemas.microsoft.com/office/drawing/2014/main" val="3868314352"/>
                    </a:ext>
                  </a:extLst>
                </a:gridCol>
              </a:tblGrid>
              <a:tr h="260264">
                <a:tc>
                  <a:txBody>
                    <a:bodyPr/>
                    <a:lstStyle/>
                    <a:p>
                      <a:r>
                        <a:rPr lang="bs-Latn-BA" sz="1300" b="1" dirty="0">
                          <a:latin typeface="Cambria" panose="02040503050406030204" pitchFamily="18" charset="0"/>
                          <a:ea typeface="Cambria" panose="02040503050406030204" pitchFamily="18" charset="0"/>
                        </a:rPr>
                        <a:t>MRS</a:t>
                      </a:r>
                      <a:r>
                        <a:rPr lang="bs-Latn-BA" sz="1300" b="1" baseline="0" dirty="0">
                          <a:latin typeface="Cambria" panose="02040503050406030204" pitchFamily="18" charset="0"/>
                          <a:ea typeface="Cambria" panose="02040503050406030204" pitchFamily="18" charset="0"/>
                        </a:rPr>
                        <a:t> – 17 </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771919596"/>
                  </a:ext>
                </a:extLst>
              </a:tr>
            </a:tbl>
          </a:graphicData>
        </a:graphic>
      </p:graphicFrame>
      <p:graphicFrame>
        <p:nvGraphicFramePr>
          <p:cNvPr id="17" name="Table 16">
            <a:extLst>
              <a:ext uri="{FF2B5EF4-FFF2-40B4-BE49-F238E27FC236}">
                <a16:creationId xmlns="" xmlns:a16="http://schemas.microsoft.com/office/drawing/2014/main" id="{40D597D7-4844-45AE-821E-2A34D4EBA51E}"/>
              </a:ext>
            </a:extLst>
          </p:cNvPr>
          <p:cNvGraphicFramePr>
            <a:graphicFrameLocks noGrp="1"/>
          </p:cNvGraphicFramePr>
          <p:nvPr>
            <p:extLst>
              <p:ext uri="{D42A27DB-BD31-4B8C-83A1-F6EECF244321}">
                <p14:modId xmlns:p14="http://schemas.microsoft.com/office/powerpoint/2010/main" val="3499442769"/>
              </p:ext>
            </p:extLst>
          </p:nvPr>
        </p:nvGraphicFramePr>
        <p:xfrm>
          <a:off x="7750424" y="4070471"/>
          <a:ext cx="1040541" cy="260264"/>
        </p:xfrm>
        <a:graphic>
          <a:graphicData uri="http://schemas.openxmlformats.org/drawingml/2006/table">
            <a:tbl>
              <a:tblPr firstRow="1" bandRow="1">
                <a:tableStyleId>{5940675A-B579-460E-94D1-54222C63F5DA}</a:tableStyleId>
              </a:tblPr>
              <a:tblGrid>
                <a:gridCol w="1040541">
                  <a:extLst>
                    <a:ext uri="{9D8B030D-6E8A-4147-A177-3AD203B41FA5}">
                      <a16:colId xmlns="" xmlns:a16="http://schemas.microsoft.com/office/drawing/2014/main" val="3868314352"/>
                    </a:ext>
                  </a:extLst>
                </a:gridCol>
              </a:tblGrid>
              <a:tr h="260264">
                <a:tc>
                  <a:txBody>
                    <a:bodyPr/>
                    <a:lstStyle/>
                    <a:p>
                      <a:r>
                        <a:rPr lang="bs-Latn-BA" sz="1300" b="1" dirty="0">
                          <a:latin typeface="Cambria" panose="02040503050406030204" pitchFamily="18" charset="0"/>
                          <a:ea typeface="Cambria" panose="02040503050406030204" pitchFamily="18" charset="0"/>
                        </a:rPr>
                        <a:t>MSFI</a:t>
                      </a:r>
                      <a:r>
                        <a:rPr lang="bs-Latn-BA" sz="1300" b="1" baseline="0" dirty="0">
                          <a:latin typeface="Cambria" panose="02040503050406030204" pitchFamily="18" charset="0"/>
                          <a:ea typeface="Cambria" panose="02040503050406030204" pitchFamily="18" charset="0"/>
                        </a:rPr>
                        <a:t> – 16 </a:t>
                      </a:r>
                      <a:endParaRPr lang="en-US" sz="1300" b="1" dirty="0">
                        <a:latin typeface="Cambria" panose="02040503050406030204" pitchFamily="18" charset="0"/>
                        <a:ea typeface="Cambria" panose="02040503050406030204" pitchFamily="18" charset="0"/>
                      </a:endParaRPr>
                    </a:p>
                  </a:txBody>
                  <a:tcPr marL="60061" marR="60061" marT="30030" marB="30030"/>
                </a:tc>
                <a:extLst>
                  <a:ext uri="{0D108BD9-81ED-4DB2-BD59-A6C34878D82A}">
                    <a16:rowId xmlns="" xmlns:a16="http://schemas.microsoft.com/office/drawing/2014/main" val="3771919596"/>
                  </a:ext>
                </a:extLst>
              </a:tr>
            </a:tbl>
          </a:graphicData>
        </a:graphic>
      </p:graphicFrame>
      <p:cxnSp>
        <p:nvCxnSpPr>
          <p:cNvPr id="18" name="Curved Connector 10">
            <a:extLst>
              <a:ext uri="{FF2B5EF4-FFF2-40B4-BE49-F238E27FC236}">
                <a16:creationId xmlns="" xmlns:a16="http://schemas.microsoft.com/office/drawing/2014/main" id="{00F1094B-797B-4AF2-B9A3-EC34CE794003}"/>
              </a:ext>
            </a:extLst>
          </p:cNvPr>
          <p:cNvCxnSpPr/>
          <p:nvPr/>
        </p:nvCxnSpPr>
        <p:spPr>
          <a:xfrm>
            <a:off x="6210098" y="4710776"/>
            <a:ext cx="1711887" cy="410684"/>
          </a:xfrm>
          <a:prstGeom prst="curvedConnector3">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9" name="Curved Connector 11">
            <a:extLst>
              <a:ext uri="{FF2B5EF4-FFF2-40B4-BE49-F238E27FC236}">
                <a16:creationId xmlns="" xmlns:a16="http://schemas.microsoft.com/office/drawing/2014/main" id="{EC139B2C-6B03-4019-BC39-3DB642C0E4D2}"/>
              </a:ext>
            </a:extLst>
          </p:cNvPr>
          <p:cNvCxnSpPr/>
          <p:nvPr/>
        </p:nvCxnSpPr>
        <p:spPr>
          <a:xfrm>
            <a:off x="6219281" y="4855545"/>
            <a:ext cx="1702704" cy="551346"/>
          </a:xfrm>
          <a:prstGeom prst="curvedConnector3">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0" name="Oval 19">
            <a:extLst>
              <a:ext uri="{FF2B5EF4-FFF2-40B4-BE49-F238E27FC236}">
                <a16:creationId xmlns="" xmlns:a16="http://schemas.microsoft.com/office/drawing/2014/main" id="{B9196CFC-6961-4DDF-B6D4-A5062FB764D8}"/>
              </a:ext>
            </a:extLst>
          </p:cNvPr>
          <p:cNvSpPr/>
          <p:nvPr/>
        </p:nvSpPr>
        <p:spPr>
          <a:xfrm>
            <a:off x="5105863" y="3415848"/>
            <a:ext cx="2117953" cy="29797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2"/>
          </a:p>
        </p:txBody>
      </p:sp>
      <p:sp>
        <p:nvSpPr>
          <p:cNvPr id="21" name="TextBox 20">
            <a:extLst>
              <a:ext uri="{FF2B5EF4-FFF2-40B4-BE49-F238E27FC236}">
                <a16:creationId xmlns="" xmlns:a16="http://schemas.microsoft.com/office/drawing/2014/main" id="{BDC0D142-653A-4DFE-87C0-3FEDCF34B7A4}"/>
              </a:ext>
            </a:extLst>
          </p:cNvPr>
          <p:cNvSpPr txBox="1"/>
          <p:nvPr/>
        </p:nvSpPr>
        <p:spPr>
          <a:xfrm>
            <a:off x="5908805" y="4652166"/>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
        <p:nvSpPr>
          <p:cNvPr id="22" name="TextBox 21">
            <a:extLst>
              <a:ext uri="{FF2B5EF4-FFF2-40B4-BE49-F238E27FC236}">
                <a16:creationId xmlns="" xmlns:a16="http://schemas.microsoft.com/office/drawing/2014/main" id="{840CD492-B23E-4437-BD81-3A21712B3245}"/>
              </a:ext>
            </a:extLst>
          </p:cNvPr>
          <p:cNvSpPr txBox="1"/>
          <p:nvPr/>
        </p:nvSpPr>
        <p:spPr>
          <a:xfrm>
            <a:off x="8176031" y="4988768"/>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
        <p:nvSpPr>
          <p:cNvPr id="23" name="TextBox 22">
            <a:extLst>
              <a:ext uri="{FF2B5EF4-FFF2-40B4-BE49-F238E27FC236}">
                <a16:creationId xmlns="" xmlns:a16="http://schemas.microsoft.com/office/drawing/2014/main" id="{765F0435-05BF-479F-8B45-DC178842F537}"/>
              </a:ext>
            </a:extLst>
          </p:cNvPr>
          <p:cNvSpPr txBox="1"/>
          <p:nvPr/>
        </p:nvSpPr>
        <p:spPr>
          <a:xfrm>
            <a:off x="8178183" y="5274200"/>
            <a:ext cx="185023" cy="294568"/>
          </a:xfrm>
          <a:prstGeom prst="rect">
            <a:avLst/>
          </a:prstGeom>
          <a:noFill/>
        </p:spPr>
        <p:txBody>
          <a:bodyPr wrap="square" rtlCol="0">
            <a:spAutoFit/>
          </a:bodyPr>
          <a:lstStyle/>
          <a:p>
            <a:r>
              <a:rPr lang="bs-Latn-BA" sz="1314" b="1" dirty="0">
                <a:latin typeface="Cambria" panose="02040503050406030204" pitchFamily="18" charset="0"/>
                <a:ea typeface="Cambria" panose="02040503050406030204" pitchFamily="18" charset="0"/>
              </a:rPr>
              <a:t>X</a:t>
            </a:r>
            <a:endParaRPr lang="en-US" sz="1314"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0564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727" y="2814135"/>
            <a:ext cx="8229288" cy="1143000"/>
          </a:xfrm>
        </p:spPr>
        <p:txBody>
          <a:bodyPr>
            <a:normAutofit fontScale="90000"/>
          </a:bodyPr>
          <a:lstStyle/>
          <a:p>
            <a:r>
              <a:rPr lang="bs-Latn-BA" b="1" dirty="0">
                <a:latin typeface="Cambria" panose="02040503050406030204" pitchFamily="18" charset="0"/>
                <a:ea typeface="Cambria" panose="02040503050406030204" pitchFamily="18" charset="0"/>
              </a:rPr>
              <a:t>Da li je moguće izbjeći primjenu MSFI-a 16?</a:t>
            </a:r>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2792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Šta je najam?</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446938"/>
            <a:ext cx="9353551" cy="3733040"/>
          </a:xfrm>
        </p:spPr>
        <p:txBody>
          <a:bodyPr>
            <a:noAutofit/>
          </a:bodyPr>
          <a:lstStyle/>
          <a:p>
            <a:pPr algn="just"/>
            <a:r>
              <a:rPr lang="bs-Latn-BA" sz="2000" dirty="0">
                <a:latin typeface="Cambria" panose="02040503050406030204" pitchFamily="18" charset="0"/>
                <a:ea typeface="Cambria" panose="02040503050406030204" pitchFamily="18" charset="0"/>
              </a:rPr>
              <a:t>Ugovor u kojem je dato pravo na korištenje određene imovine, za određeni periodu, uz obavezu plaćanja.</a:t>
            </a:r>
            <a:endParaRPr lang="en-US" sz="2000" dirty="0">
              <a:latin typeface="Cambria" panose="02040503050406030204" pitchFamily="18" charset="0"/>
              <a:ea typeface="Cambria" panose="02040503050406030204" pitchFamily="18" charset="0"/>
            </a:endParaRPr>
          </a:p>
          <a:p>
            <a:pPr marL="0" indent="0" algn="just">
              <a:buNone/>
            </a:pPr>
            <a:endParaRPr lang="bs-Latn-BA" sz="2000" dirty="0">
              <a:latin typeface="Cambria" panose="02040503050406030204" pitchFamily="18" charset="0"/>
              <a:ea typeface="Cambria" panose="02040503050406030204" pitchFamily="18" charset="0"/>
            </a:endParaRPr>
          </a:p>
        </p:txBody>
      </p:sp>
      <p:pic>
        <p:nvPicPr>
          <p:cNvPr id="25" name="Picture 24" descr="cid:2cc2c03e-cdbb-4e5d-827d-04232adb605c">
            <a:extLst>
              <a:ext uri="{FF2B5EF4-FFF2-40B4-BE49-F238E27FC236}">
                <a16:creationId xmlns="" xmlns:a16="http://schemas.microsoft.com/office/drawing/2014/main" id="{FDD53839-7EC1-4227-9847-F67B51B5B7BE}"/>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37032" y="3612268"/>
            <a:ext cx="6479735" cy="2337933"/>
          </a:xfrm>
          <a:prstGeom prst="rect">
            <a:avLst/>
          </a:prstGeom>
          <a:noFill/>
          <a:ln>
            <a:noFill/>
          </a:ln>
        </p:spPr>
      </p:pic>
    </p:spTree>
    <p:extLst>
      <p:ext uri="{BB962C8B-B14F-4D97-AF65-F5344CB8AC3E}">
        <p14:creationId xmlns:p14="http://schemas.microsoft.com/office/powerpoint/2010/main" val="2388922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81000" y="768950"/>
            <a:ext cx="5229225" cy="1325563"/>
          </a:xfrm>
        </p:spPr>
        <p:txBody>
          <a:bodyPr>
            <a:normAutofit/>
          </a:bodyPr>
          <a:lstStyle/>
          <a:p>
            <a:r>
              <a:rPr lang="bs-Latn-BA" b="1" dirty="0">
                <a:latin typeface="Cambria" panose="02040503050406030204" pitchFamily="18" charset="0"/>
                <a:ea typeface="Cambria" panose="02040503050406030204" pitchFamily="18" charset="0"/>
              </a:rPr>
              <a:t>Identifikacija najma</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209552" y="2446938"/>
            <a:ext cx="5229224" cy="3733040"/>
          </a:xfrm>
        </p:spPr>
        <p:txBody>
          <a:bodyPr>
            <a:noAutofit/>
          </a:bodyPr>
          <a:lstStyle/>
          <a:p>
            <a:r>
              <a:rPr lang="bs-Latn-BA" sz="2000" dirty="0">
                <a:latin typeface="Cambria" panose="02040503050406030204" pitchFamily="18" charset="0"/>
                <a:ea typeface="Cambria" panose="02040503050406030204" pitchFamily="18" charset="0"/>
              </a:rPr>
              <a:t>Identifikaciju moguće je odrediti pomoću 5 pitanja.</a:t>
            </a:r>
            <a:endParaRPr lang="en-US" sz="2000" dirty="0">
              <a:latin typeface="Cambria" panose="02040503050406030204" pitchFamily="18" charset="0"/>
              <a:ea typeface="Cambria" panose="02040503050406030204" pitchFamily="18" charset="0"/>
            </a:endParaRPr>
          </a:p>
          <a:p>
            <a:pPr marL="0" indent="0" algn="just">
              <a:buNone/>
            </a:pPr>
            <a:endParaRPr lang="bs-Latn-BA" sz="2000"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 xmlns:a16="http://schemas.microsoft.com/office/drawing/2014/main" id="{B04F3090-16E6-4658-92B7-4F0E8D5CCF4B}"/>
              </a:ext>
            </a:extLst>
          </p:cNvPr>
          <p:cNvPicPr>
            <a:picLocks noChangeAspect="1"/>
          </p:cNvPicPr>
          <p:nvPr/>
        </p:nvPicPr>
        <p:blipFill>
          <a:blip r:embed="rId2"/>
          <a:stretch>
            <a:fillRect/>
          </a:stretch>
        </p:blipFill>
        <p:spPr>
          <a:xfrm>
            <a:off x="5362575" y="381000"/>
            <a:ext cx="6051149" cy="6289949"/>
          </a:xfrm>
          <a:prstGeom prst="rect">
            <a:avLst/>
          </a:prstGeom>
        </p:spPr>
      </p:pic>
    </p:spTree>
    <p:extLst>
      <p:ext uri="{BB962C8B-B14F-4D97-AF65-F5344CB8AC3E}">
        <p14:creationId xmlns:p14="http://schemas.microsoft.com/office/powerpoint/2010/main" val="2574228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bs-Latn-BA" b="1" dirty="0">
                <a:latin typeface="Cambria" panose="02040503050406030204" pitchFamily="18" charset="0"/>
                <a:ea typeface="Cambria" panose="02040503050406030204" pitchFamily="18" charset="0"/>
              </a:rPr>
              <a:t>Da li se MSFI 16 odnosi na podnajmove i na nematerijalnu imovinu?</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446938"/>
            <a:ext cx="9353551" cy="3733040"/>
          </a:xfrm>
        </p:spPr>
        <p:txBody>
          <a:bodyPr>
            <a:noAutofit/>
          </a:bodyPr>
          <a:lstStyle/>
          <a:p>
            <a:pPr algn="just"/>
            <a:r>
              <a:rPr lang="bs-Latn-BA" sz="2000" dirty="0">
                <a:latin typeface="Cambria" panose="02040503050406030204" pitchFamily="18" charset="0"/>
                <a:ea typeface="Cambria" panose="02040503050406030204" pitchFamily="18" charset="0"/>
              </a:rPr>
              <a:t>MSFI 16 odnosi se na sve najmove, pa čak i na podnajmove.</a:t>
            </a:r>
          </a:p>
          <a:p>
            <a:pPr algn="just"/>
            <a:endParaRPr lang="bs-Latn-BA" sz="2000" dirty="0">
              <a:latin typeface="Cambria" panose="02040503050406030204" pitchFamily="18" charset="0"/>
              <a:ea typeface="Cambria" panose="02040503050406030204" pitchFamily="18" charset="0"/>
            </a:endParaRPr>
          </a:p>
          <a:p>
            <a:pPr algn="just"/>
            <a:r>
              <a:rPr lang="bs-Latn-BA" sz="2000" dirty="0">
                <a:latin typeface="Cambria" panose="02040503050406030204" pitchFamily="18" charset="0"/>
                <a:ea typeface="Cambria" panose="02040503050406030204" pitchFamily="18" charset="0"/>
              </a:rPr>
              <a:t>Najmoprimac može, ali nije dužan primjenjivati ovaj standard na najmove nematerijalne imovine. Pod nematerijalnom imovinom smatraju se prava koja drži najmoprimac prema licencnim ugovorima iz djelokruga MRS 38 kao što su filmovi, video zapisi, igrokazi, rukopisi, patenti i autorska prava.</a:t>
            </a:r>
            <a:endParaRPr lang="en-US" sz="2000" dirty="0">
              <a:latin typeface="Cambria" panose="02040503050406030204" pitchFamily="18" charset="0"/>
              <a:ea typeface="Cambria" panose="02040503050406030204" pitchFamily="18" charset="0"/>
            </a:endParaRPr>
          </a:p>
          <a:p>
            <a:pPr marL="0" indent="0" algn="just">
              <a:buNone/>
            </a:pPr>
            <a:endParaRPr lang="bs-Latn-BA"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47322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Na koje se još najmove MSFI 16 ne odnosi?</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algn="just"/>
            <a:r>
              <a:rPr lang="bs-Latn-BA" sz="2200" dirty="0">
                <a:latin typeface="Cambria" panose="02040503050406030204" pitchFamily="18" charset="0"/>
                <a:ea typeface="Cambria" panose="02040503050406030204" pitchFamily="18" charset="0"/>
              </a:rPr>
              <a:t>Najmoprimac može odabrati da ne primjenjuje zahtjeve MSFI 16 na</a:t>
            </a:r>
          </a:p>
          <a:p>
            <a:pPr lvl="1" algn="just"/>
            <a:r>
              <a:rPr lang="bs-Latn-BA" sz="2200" b="1" dirty="0">
                <a:latin typeface="Cambria" panose="02040503050406030204" pitchFamily="18" charset="0"/>
                <a:ea typeface="Cambria" panose="02040503050406030204" pitchFamily="18" charset="0"/>
              </a:rPr>
              <a:t>kratkoročne najmove, i </a:t>
            </a:r>
          </a:p>
          <a:p>
            <a:pPr lvl="1" algn="just"/>
            <a:r>
              <a:rPr lang="bs-Latn-BA" sz="2200" b="1" dirty="0">
                <a:latin typeface="Cambria" panose="02040503050406030204" pitchFamily="18" charset="0"/>
                <a:ea typeface="Cambria" panose="02040503050406030204" pitchFamily="18" charset="0"/>
              </a:rPr>
              <a:t>najmove čiji je predmet imovina male vrijednosti.</a:t>
            </a:r>
          </a:p>
          <a:p>
            <a:pPr lvl="1" algn="just"/>
            <a:endParaRPr lang="bs-Latn-BA" sz="2200" b="1" dirty="0">
              <a:latin typeface="Cambria" panose="02040503050406030204" pitchFamily="18" charset="0"/>
              <a:ea typeface="Cambria" panose="02040503050406030204" pitchFamily="18" charset="0"/>
            </a:endParaRPr>
          </a:p>
          <a:p>
            <a:pPr algn="just"/>
            <a:r>
              <a:rPr lang="bs-Latn-BA" sz="2200" dirty="0">
                <a:latin typeface="Cambria" panose="02040503050406030204" pitchFamily="18" charset="0"/>
                <a:ea typeface="Cambria" panose="02040503050406030204" pitchFamily="18" charset="0"/>
              </a:rPr>
              <a:t>U slučaju kada najmoprimac odluči da ne primjenjuje zahtjeve MSFI-a 16 na kratkoročne najmove i najmove male vrjednosti, </a:t>
            </a:r>
            <a:r>
              <a:rPr lang="bs-Latn-BA" sz="2200" b="1" dirty="0">
                <a:latin typeface="Cambria" panose="02040503050406030204" pitchFamily="18" charset="0"/>
                <a:ea typeface="Cambria" panose="02040503050406030204" pitchFamily="18" charset="0"/>
              </a:rPr>
              <a:t>nabavku najma evidentira kao trošak</a:t>
            </a:r>
            <a:r>
              <a:rPr lang="bs-Latn-BA" sz="2200" dirty="0">
                <a:latin typeface="Cambria" panose="02040503050406030204" pitchFamily="18" charset="0"/>
                <a:ea typeface="Cambria" panose="02040503050406030204" pitchFamily="18" charset="0"/>
              </a:rPr>
              <a:t>.</a:t>
            </a:r>
            <a:endParaRPr lang="en-US"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2112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359" y="3050622"/>
            <a:ext cx="8229288" cy="1143000"/>
          </a:xfrm>
        </p:spPr>
        <p:txBody>
          <a:bodyPr/>
          <a:lstStyle/>
          <a:p>
            <a:r>
              <a:rPr lang="bs-Latn-BA" b="1" dirty="0">
                <a:latin typeface="Cambria" panose="02040503050406030204" pitchFamily="18" charset="0"/>
                <a:ea typeface="Cambria" panose="02040503050406030204" pitchFamily="18" charset="0"/>
              </a:rPr>
              <a:t>Trajanje najma</a:t>
            </a:r>
            <a:endParaRPr lang="en-US" b="1"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49201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Obaveza utvrđivanja trajanja najam</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algn="just"/>
            <a:r>
              <a:rPr lang="bs-Latn-BA" sz="2000" dirty="0">
                <a:latin typeface="Cambria" panose="02040503050406030204" pitchFamily="18" charset="0"/>
                <a:ea typeface="Cambria" panose="02040503050406030204" pitchFamily="18" charset="0"/>
              </a:rPr>
              <a:t>Pravno lice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treba</a:t>
            </a:r>
            <a:r>
              <a:rPr lang="en-US" sz="2000" dirty="0">
                <a:latin typeface="Cambria" panose="02040503050406030204" pitchFamily="18" charset="0"/>
                <a:ea typeface="Cambria" panose="02040503050406030204" pitchFamily="18" charset="0"/>
              </a:rPr>
              <a:t> da </a:t>
            </a:r>
            <a:r>
              <a:rPr lang="en-US" sz="2000" dirty="0" err="1">
                <a:latin typeface="Cambria" panose="02040503050406030204" pitchFamily="18" charset="0"/>
                <a:ea typeface="Cambria" panose="02040503050406030204" pitchFamily="18" charset="0"/>
              </a:rPr>
              <a:t>utvrdi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trajanje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najma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kao</a:t>
            </a:r>
            <a:r>
              <a:rPr lang="en-US" sz="2000" dirty="0">
                <a:latin typeface="Cambria" panose="02040503050406030204" pitchFamily="18" charset="0"/>
                <a:ea typeface="Cambria" panose="02040503050406030204" pitchFamily="18" charset="0"/>
              </a:rPr>
              <a:t> </a:t>
            </a:r>
            <a:r>
              <a:rPr lang="en-US" sz="2000" b="1" dirty="0">
                <a:solidFill>
                  <a:srgbClr val="FF0000"/>
                </a:solidFill>
                <a:latin typeface="Cambria" panose="02040503050406030204" pitchFamily="18" charset="0"/>
                <a:ea typeface="Cambria" panose="02040503050406030204" pitchFamily="18" charset="0"/>
              </a:rPr>
              <a:t>NEOPOZIVI</a:t>
            </a:r>
            <a:r>
              <a:rPr lang="en-US" sz="2000" b="1" dirty="0">
                <a:latin typeface="Cambria" panose="02040503050406030204" pitchFamily="18" charset="0"/>
                <a:ea typeface="Cambria" panose="02040503050406030204" pitchFamily="18" charset="0"/>
              </a:rPr>
              <a:t> period </a:t>
            </a:r>
            <a:r>
              <a:rPr lang="en-US" sz="2000" b="1" dirty="0" err="1">
                <a:latin typeface="Cambria" panose="02040503050406030204" pitchFamily="18" charset="0"/>
                <a:ea typeface="Cambria" panose="02040503050406030204" pitchFamily="18" charset="0"/>
              </a:rPr>
              <a:t>trajanja</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najma</a:t>
            </a:r>
            <a:r>
              <a:rPr lang="en-US" sz="2000" dirty="0">
                <a:latin typeface="Cambria" panose="02040503050406030204" pitchFamily="18" charset="0"/>
                <a:ea typeface="Cambria" panose="02040503050406030204" pitchFamily="18" charset="0"/>
              </a:rPr>
              <a:t>, </a:t>
            </a:r>
            <a:r>
              <a:rPr lang="bs-Latn-BA" sz="2000" dirty="0">
                <a:latin typeface="Cambria" panose="02040503050406030204" pitchFamily="18" charset="0"/>
                <a:ea typeface="Cambria" panose="02040503050406030204" pitchFamily="18" charset="0"/>
              </a:rPr>
              <a:t>uključujući i</a:t>
            </a:r>
            <a:r>
              <a:rPr lang="en-US" sz="2000" dirty="0">
                <a:latin typeface="Cambria" panose="02040503050406030204" pitchFamily="18" charset="0"/>
                <a:ea typeface="Cambria" panose="02040503050406030204" pitchFamily="18" charset="0"/>
              </a:rPr>
              <a:t>: </a:t>
            </a:r>
            <a:endParaRPr lang="bs-Latn-BA" sz="2000" dirty="0">
              <a:latin typeface="Cambria" panose="02040503050406030204" pitchFamily="18" charset="0"/>
              <a:ea typeface="Cambria" panose="02040503050406030204" pitchFamily="18" charset="0"/>
            </a:endParaRPr>
          </a:p>
          <a:p>
            <a:pPr lvl="1" algn="just"/>
            <a:r>
              <a:rPr lang="en-US" sz="2000" dirty="0">
                <a:latin typeface="Cambria" panose="02040503050406030204" pitchFamily="18" charset="0"/>
                <a:ea typeface="Cambria" panose="02040503050406030204" pitchFamily="18" charset="0"/>
              </a:rPr>
              <a:t>period </a:t>
            </a:r>
            <a:r>
              <a:rPr lang="en-US" sz="2000" dirty="0" err="1">
                <a:latin typeface="Cambria" panose="02040503050406030204" pitchFamily="18" charset="0"/>
                <a:ea typeface="Cambria" panose="02040503050406030204" pitchFamily="18" charset="0"/>
              </a:rPr>
              <a:t>obuhvaćen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svakom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eventualnom</a:t>
            </a:r>
            <a:r>
              <a:rPr lang="en-US" sz="2000"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opcijom</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produženja</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najma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ukoliko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postoji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realna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vjerovatnoća</a:t>
            </a:r>
            <a:r>
              <a:rPr lang="en-US" sz="2000" dirty="0">
                <a:latin typeface="Cambria" panose="02040503050406030204" pitchFamily="18" charset="0"/>
                <a:ea typeface="Cambria" panose="02040503050406030204" pitchFamily="18" charset="0"/>
              </a:rPr>
              <a:t> da </a:t>
            </a:r>
            <a:r>
              <a:rPr lang="en-US" sz="2000" dirty="0" err="1">
                <a:latin typeface="Cambria" panose="02040503050406030204" pitchFamily="18" charset="0"/>
                <a:ea typeface="Cambria" panose="02040503050406030204" pitchFamily="18" charset="0"/>
              </a:rPr>
              <a:t>će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najmoprimac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iskoristiti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opciju</a:t>
            </a:r>
            <a:r>
              <a:rPr lang="en-US" sz="2000" dirty="0">
                <a:latin typeface="Cambria" panose="02040503050406030204" pitchFamily="18" charset="0"/>
                <a:ea typeface="Cambria" panose="02040503050406030204" pitchFamily="18" charset="0"/>
              </a:rPr>
              <a:t>; </a:t>
            </a:r>
            <a:endParaRPr lang="bs-Latn-BA" sz="2000" dirty="0">
              <a:latin typeface="Cambria" panose="02040503050406030204" pitchFamily="18" charset="0"/>
              <a:ea typeface="Cambria" panose="02040503050406030204" pitchFamily="18" charset="0"/>
            </a:endParaRPr>
          </a:p>
          <a:p>
            <a:pPr lvl="1" algn="just"/>
            <a:r>
              <a:rPr lang="en-US" sz="2000" dirty="0">
                <a:latin typeface="Cambria" panose="02040503050406030204" pitchFamily="18" charset="0"/>
                <a:ea typeface="Cambria" panose="02040503050406030204" pitchFamily="18" charset="0"/>
              </a:rPr>
              <a:t>period </a:t>
            </a:r>
            <a:r>
              <a:rPr lang="en-US" sz="2000" dirty="0" err="1">
                <a:latin typeface="Cambria" panose="02040503050406030204" pitchFamily="18" charset="0"/>
                <a:ea typeface="Cambria" panose="02040503050406030204" pitchFamily="18" charset="0"/>
              </a:rPr>
              <a:t>obuhvaćen</a:t>
            </a:r>
            <a:r>
              <a:rPr lang="bs-Latn-BA"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svakom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eventualnom</a:t>
            </a:r>
            <a:r>
              <a:rPr lang="en-US" sz="2000"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opcijom</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raskidanja</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najma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ukoliko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postoji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realna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vjerovatnoća</a:t>
            </a:r>
            <a:r>
              <a:rPr lang="en-US" sz="2000" dirty="0">
                <a:latin typeface="Cambria" panose="02040503050406030204" pitchFamily="18" charset="0"/>
                <a:ea typeface="Cambria" panose="02040503050406030204" pitchFamily="18" charset="0"/>
              </a:rPr>
              <a:t> da </a:t>
            </a:r>
            <a:r>
              <a:rPr lang="en-US" sz="2000" dirty="0" err="1">
                <a:latin typeface="Cambria" panose="02040503050406030204" pitchFamily="18" charset="0"/>
                <a:ea typeface="Cambria" panose="02040503050406030204" pitchFamily="18" charset="0"/>
              </a:rPr>
              <a:t>najmoprimac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neće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iskoristiti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opciju</a:t>
            </a:r>
            <a:r>
              <a:rPr lang="en-US" sz="2000" dirty="0">
                <a:latin typeface="Cambria" panose="02040503050406030204" pitchFamily="18" charset="0"/>
                <a:ea typeface="Cambria" panose="02040503050406030204" pitchFamily="18" charset="0"/>
              </a:rPr>
              <a:t>. </a:t>
            </a:r>
            <a:endParaRPr lang="bs-Latn-BA" sz="2000" dirty="0">
              <a:latin typeface="Cambria" panose="02040503050406030204" pitchFamily="18" charset="0"/>
              <a:ea typeface="Cambria" panose="02040503050406030204" pitchFamily="18" charset="0"/>
            </a:endParaRPr>
          </a:p>
          <a:p>
            <a:pPr marL="457200" lvl="1" indent="0" algn="just">
              <a:buNone/>
            </a:pPr>
            <a:endParaRPr lang="bs-Latn-BA" sz="2000" dirty="0">
              <a:latin typeface="Cambria" panose="02040503050406030204" pitchFamily="18" charset="0"/>
              <a:ea typeface="Cambria" panose="02040503050406030204" pitchFamily="18" charset="0"/>
            </a:endParaRPr>
          </a:p>
          <a:p>
            <a:pPr marL="0" indent="0" algn="ctr">
              <a:buNone/>
            </a:pPr>
            <a:r>
              <a:rPr lang="bs-Latn-BA" sz="2000" b="1" dirty="0">
                <a:latin typeface="Cambria" panose="02040503050406030204" pitchFamily="18" charset="0"/>
                <a:ea typeface="Cambria" panose="02040503050406030204" pitchFamily="18" charset="0"/>
              </a:rPr>
              <a:t>Šta je neopozivi period trajanja najma?</a:t>
            </a:r>
          </a:p>
          <a:p>
            <a:pPr algn="just"/>
            <a:r>
              <a:rPr lang="bs-Latn-BA" sz="2000" dirty="0">
                <a:latin typeface="Cambria" panose="02040503050406030204" pitchFamily="18" charset="0"/>
                <a:ea typeface="Cambria" panose="02040503050406030204" pitchFamily="18" charset="0"/>
              </a:rPr>
              <a:t>Neopozivi period predstavlja period u kojem niti jedna strana ne može raskinuti ugovor o najmu bez pristanka druge strane, uz plaćanje penala.</a:t>
            </a:r>
          </a:p>
          <a:p>
            <a:pPr marL="0" indent="0" algn="just">
              <a:buNone/>
            </a:pPr>
            <a:endParaRPr lang="bs-Latn-BA"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3224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Primjer</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algn="just"/>
            <a:r>
              <a:rPr lang="bs-Latn-BA" sz="2000" i="1" dirty="0">
                <a:latin typeface="Cambria" panose="02040503050406030204" pitchFamily="18" charset="0"/>
                <a:ea typeface="Cambria" panose="02040503050406030204" pitchFamily="18" charset="0"/>
              </a:rPr>
              <a:t>Između najmodavca i najmoprimca sklopljen je ugovor o najmu poslovnog prostora na period od 5 godina. </a:t>
            </a:r>
          </a:p>
          <a:p>
            <a:pPr algn="just"/>
            <a:endParaRPr lang="bs-Latn-BA" sz="2000" i="1" dirty="0">
              <a:latin typeface="Cambria" panose="02040503050406030204" pitchFamily="18" charset="0"/>
              <a:ea typeface="Cambria" panose="02040503050406030204" pitchFamily="18" charset="0"/>
            </a:endParaRPr>
          </a:p>
          <a:p>
            <a:pPr algn="just"/>
            <a:r>
              <a:rPr lang="bs-Latn-BA" sz="2000" i="1" dirty="0">
                <a:latin typeface="Cambria" panose="02040503050406030204" pitchFamily="18" charset="0"/>
                <a:ea typeface="Cambria" panose="02040503050406030204" pitchFamily="18" charset="0"/>
              </a:rPr>
              <a:t>U završi</a:t>
            </a:r>
            <a:r>
              <a:rPr lang="en-US" sz="2000" i="1" dirty="0">
                <a:latin typeface="Cambria" panose="02040503050406030204" pitchFamily="18" charset="0"/>
                <a:ea typeface="Cambria" panose="02040503050406030204" pitchFamily="18" charset="0"/>
              </a:rPr>
              <a:t>m</a:t>
            </a:r>
            <a:r>
              <a:rPr lang="bs-Latn-BA" sz="2000" i="1" dirty="0">
                <a:latin typeface="Cambria" panose="02040503050406030204" pitchFamily="18" charset="0"/>
                <a:ea typeface="Cambria" panose="02040503050406030204" pitchFamily="18" charset="0"/>
              </a:rPr>
              <a:t> odredbama ugovora o najmu navedeno je da se ugovor o najmu može raskinuti na zahtjev obje stranke uz poštivanje otkaznog roka od tri mjeseca.</a:t>
            </a:r>
          </a:p>
          <a:p>
            <a:pPr algn="just"/>
            <a:endParaRPr lang="bs-Latn-BA" sz="2000" i="1" dirty="0">
              <a:latin typeface="Cambria" panose="02040503050406030204" pitchFamily="18" charset="0"/>
              <a:ea typeface="Cambria" panose="02040503050406030204" pitchFamily="18" charset="0"/>
            </a:endParaRPr>
          </a:p>
          <a:p>
            <a:pPr algn="just"/>
            <a:endParaRPr lang="bs-Latn-BA" sz="2000" i="1" dirty="0">
              <a:latin typeface="Cambria" panose="02040503050406030204" pitchFamily="18" charset="0"/>
              <a:ea typeface="Cambria" panose="02040503050406030204" pitchFamily="18" charset="0"/>
            </a:endParaRPr>
          </a:p>
          <a:p>
            <a:pPr algn="just"/>
            <a:r>
              <a:rPr lang="bs-Latn-BA" sz="2000" i="1" dirty="0">
                <a:latin typeface="Cambria" panose="02040503050406030204" pitchFamily="18" charset="0"/>
                <a:ea typeface="Cambria" panose="02040503050406030204" pitchFamily="18" charset="0"/>
              </a:rPr>
              <a:t>S obzirom da ugovor o najmu ne propisuje zabranu raskidanja ugovora na određeni period (neopozivi period), ovakav ugovor se smatra ugovorom čiji neopozivi period je 0 dana. Tačnije, neopozivi period trajanja ugovora o najmu jeste otkazni rok ugovora o najmu, tj. tri mjeseca. Ugovor na tri mjeseca smatra se kratkoročnim ugovoro i plaćanja po osnovu tog ugovora evidentiraju se kao trošak perioda.</a:t>
            </a:r>
            <a:endParaRPr lang="en-GB" sz="2000" i="1" dirty="0">
              <a:latin typeface="Cambria" panose="02040503050406030204" pitchFamily="18" charset="0"/>
              <a:ea typeface="Cambria" panose="02040503050406030204" pitchFamily="18" charset="0"/>
            </a:endParaRPr>
          </a:p>
          <a:p>
            <a:pPr marL="0" indent="0" algn="just">
              <a:buNone/>
            </a:pPr>
            <a:endParaRPr lang="bs-Latn-BA" sz="2000" dirty="0">
              <a:latin typeface="Cambria" panose="02040503050406030204" pitchFamily="18" charset="0"/>
              <a:ea typeface="Cambria" panose="02040503050406030204" pitchFamily="18" charset="0"/>
            </a:endParaRPr>
          </a:p>
        </p:txBody>
      </p:sp>
      <p:cxnSp>
        <p:nvCxnSpPr>
          <p:cNvPr id="4" name="Straight Connector 3">
            <a:extLst>
              <a:ext uri="{FF2B5EF4-FFF2-40B4-BE49-F238E27FC236}">
                <a16:creationId xmlns="" xmlns:a16="http://schemas.microsoft.com/office/drawing/2014/main" id="{14757864-89A2-4419-BCA3-49F5D2B6D2C7}"/>
              </a:ext>
            </a:extLst>
          </p:cNvPr>
          <p:cNvCxnSpPr/>
          <p:nvPr/>
        </p:nvCxnSpPr>
        <p:spPr>
          <a:xfrm>
            <a:off x="978256" y="4417182"/>
            <a:ext cx="8702709"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88317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Primjer</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algn="just"/>
            <a:r>
              <a:rPr lang="bs-Latn-BA" sz="2000" i="1" dirty="0">
                <a:latin typeface="Cambria" panose="02040503050406030204" pitchFamily="18" charset="0"/>
                <a:ea typeface="Cambria" panose="02040503050406030204" pitchFamily="18" charset="0"/>
              </a:rPr>
              <a:t>Između najmodavca i najmoprimca sklopljen je ugovor o najmu opreme na period od 7 godina. </a:t>
            </a:r>
          </a:p>
          <a:p>
            <a:pPr algn="just"/>
            <a:endParaRPr lang="bs-Latn-BA" sz="2000" i="1" dirty="0">
              <a:latin typeface="Cambria" panose="02040503050406030204" pitchFamily="18" charset="0"/>
              <a:ea typeface="Cambria" panose="02040503050406030204" pitchFamily="18" charset="0"/>
            </a:endParaRPr>
          </a:p>
          <a:p>
            <a:pPr algn="just"/>
            <a:r>
              <a:rPr lang="bs-Latn-BA" sz="2000" i="1" dirty="0">
                <a:latin typeface="Cambria" panose="02040503050406030204" pitchFamily="18" charset="0"/>
                <a:ea typeface="Cambria" panose="02040503050406030204" pitchFamily="18" charset="0"/>
              </a:rPr>
              <a:t>U završnim odredbama ugovora navedeno je da najmodavac </a:t>
            </a:r>
            <a:r>
              <a:rPr lang="bs-Latn-BA" sz="2000" b="1" i="1" dirty="0">
                <a:latin typeface="Cambria" panose="02040503050406030204" pitchFamily="18" charset="0"/>
                <a:ea typeface="Cambria" panose="02040503050406030204" pitchFamily="18" charset="0"/>
              </a:rPr>
              <a:t>ne može </a:t>
            </a:r>
            <a:r>
              <a:rPr lang="bs-Latn-BA" sz="2000" i="1" dirty="0">
                <a:latin typeface="Cambria" panose="02040503050406030204" pitchFamily="18" charset="0"/>
                <a:ea typeface="Cambria" panose="02040503050406030204" pitchFamily="18" charset="0"/>
              </a:rPr>
              <a:t>raskinuti ugovor na period kraći od 3 godine.  Ili...</a:t>
            </a:r>
          </a:p>
          <a:p>
            <a:pPr algn="just"/>
            <a:r>
              <a:rPr lang="bs-Latn-BA" sz="2000" i="1" dirty="0">
                <a:latin typeface="Cambria" panose="02040503050406030204" pitchFamily="18" charset="0"/>
                <a:ea typeface="Cambria" panose="02040503050406030204" pitchFamily="18" charset="0"/>
              </a:rPr>
              <a:t>U završnim odredbama ugovora navedeno je da najmodavac </a:t>
            </a:r>
            <a:r>
              <a:rPr lang="bs-Latn-BA" sz="2000" b="1" i="1" dirty="0">
                <a:latin typeface="Cambria" panose="02040503050406030204" pitchFamily="18" charset="0"/>
                <a:ea typeface="Cambria" panose="02040503050406030204" pitchFamily="18" charset="0"/>
              </a:rPr>
              <a:t>može</a:t>
            </a:r>
            <a:r>
              <a:rPr lang="bs-Latn-BA" sz="2000" i="1" dirty="0">
                <a:latin typeface="Cambria" panose="02040503050406030204" pitchFamily="18" charset="0"/>
                <a:ea typeface="Cambria" panose="02040503050406030204" pitchFamily="18" charset="0"/>
              </a:rPr>
              <a:t> raskinuti ogovor prije isteka treće godine uz plaćanje „otkaznog penala“ u iznosu od 50% vrijednosti ukupnog najma.</a:t>
            </a:r>
          </a:p>
          <a:p>
            <a:pPr algn="just"/>
            <a:endParaRPr lang="bs-Latn-BA" sz="2000" i="1" dirty="0">
              <a:latin typeface="Cambria" panose="02040503050406030204" pitchFamily="18" charset="0"/>
              <a:ea typeface="Cambria" panose="02040503050406030204" pitchFamily="18" charset="0"/>
            </a:endParaRPr>
          </a:p>
          <a:p>
            <a:pPr algn="just"/>
            <a:endParaRPr lang="bs-Latn-BA" sz="2000" i="1" dirty="0">
              <a:latin typeface="Cambria" panose="02040503050406030204" pitchFamily="18" charset="0"/>
              <a:ea typeface="Cambria" panose="02040503050406030204" pitchFamily="18" charset="0"/>
            </a:endParaRPr>
          </a:p>
          <a:p>
            <a:pPr algn="just"/>
            <a:r>
              <a:rPr lang="bs-Latn-BA" sz="2000" i="1" dirty="0">
                <a:latin typeface="Cambria" panose="02040503050406030204" pitchFamily="18" charset="0"/>
                <a:ea typeface="Cambria" panose="02040503050406030204" pitchFamily="18" charset="0"/>
              </a:rPr>
              <a:t>Trajanje ugovora o najmu u oba slučaja je tri godine.</a:t>
            </a:r>
          </a:p>
          <a:p>
            <a:pPr algn="just"/>
            <a:endParaRPr lang="en-GB" sz="2000" dirty="0"/>
          </a:p>
        </p:txBody>
      </p:sp>
      <p:cxnSp>
        <p:nvCxnSpPr>
          <p:cNvPr id="4" name="Straight Connector 3">
            <a:extLst>
              <a:ext uri="{FF2B5EF4-FFF2-40B4-BE49-F238E27FC236}">
                <a16:creationId xmlns="" xmlns:a16="http://schemas.microsoft.com/office/drawing/2014/main" id="{14757864-89A2-4419-BCA3-49F5D2B6D2C7}"/>
              </a:ext>
            </a:extLst>
          </p:cNvPr>
          <p:cNvCxnSpPr/>
          <p:nvPr/>
        </p:nvCxnSpPr>
        <p:spPr>
          <a:xfrm>
            <a:off x="1004889" y="5251683"/>
            <a:ext cx="8702709"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6844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Osnov za navedeno...</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marL="0" indent="0" algn="just">
              <a:buNone/>
            </a:pPr>
            <a:r>
              <a:rPr lang="bs-Latn-BA" sz="2400" b="1" dirty="0">
                <a:latin typeface="Cambria" panose="02040503050406030204" pitchFamily="18" charset="0"/>
                <a:ea typeface="Cambria" panose="02040503050406030204" pitchFamily="18" charset="0"/>
              </a:rPr>
              <a:t>Paragraf </a:t>
            </a:r>
            <a:r>
              <a:rPr lang="en-GB" sz="2400" b="1" dirty="0">
                <a:latin typeface="Cambria" panose="02040503050406030204" pitchFamily="18" charset="0"/>
                <a:ea typeface="Cambria" panose="02040503050406030204" pitchFamily="18" charset="0"/>
              </a:rPr>
              <a:t>B34. </a:t>
            </a:r>
            <a:r>
              <a:rPr lang="en-GB" sz="2400" dirty="0" err="1">
                <a:latin typeface="Cambria" panose="02040503050406030204" pitchFamily="18" charset="0"/>
                <a:ea typeface="Cambria" panose="02040503050406030204" pitchFamily="18" charset="0"/>
              </a:rPr>
              <a:t>Kod</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utvrđivanja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trajanja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najma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procjene</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dužine</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neopozivog</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perioda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najma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subjekt</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koristi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definiciju</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sporazuma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i</a:t>
            </a:r>
            <a:r>
              <a:rPr lang="en-GB" sz="2400" dirty="0">
                <a:latin typeface="Cambria" panose="02040503050406030204" pitchFamily="18" charset="0"/>
                <a:ea typeface="Cambria" panose="02040503050406030204" pitchFamily="18" charset="0"/>
              </a:rPr>
              <a:t> </a:t>
            </a:r>
            <a:r>
              <a:rPr lang="en-GB" sz="2400" dirty="0" err="1">
                <a:solidFill>
                  <a:srgbClr val="FF0000"/>
                </a:solidFill>
                <a:latin typeface="Cambria" panose="02040503050406030204" pitchFamily="18" charset="0"/>
                <a:ea typeface="Cambria" panose="02040503050406030204" pitchFamily="18" charset="0"/>
              </a:rPr>
              <a:t>utvrđuje</a:t>
            </a:r>
            <a:r>
              <a:rPr lang="en-GB" sz="2400" dirty="0">
                <a:solidFill>
                  <a:srgbClr val="FF0000"/>
                </a:solidFill>
                <a:latin typeface="Cambria" panose="02040503050406030204" pitchFamily="18" charset="0"/>
                <a:ea typeface="Cambria" panose="02040503050406030204" pitchFamily="18" charset="0"/>
              </a:rPr>
              <a:t> period </a:t>
            </a:r>
            <a:r>
              <a:rPr lang="en-GB" sz="2400" dirty="0" err="1">
                <a:solidFill>
                  <a:srgbClr val="FF0000"/>
                </a:solidFill>
                <a:latin typeface="Cambria" panose="02040503050406030204" pitchFamily="18" charset="0"/>
                <a:ea typeface="Cambria" panose="02040503050406030204" pitchFamily="18" charset="0"/>
              </a:rPr>
              <a:t>tokom</a:t>
            </a:r>
            <a:r>
              <a:rPr lang="en-GB" sz="2400" dirty="0">
                <a:solidFill>
                  <a:srgbClr val="FF0000"/>
                </a:solidFill>
                <a:latin typeface="Cambria" panose="02040503050406030204" pitchFamily="18" charset="0"/>
                <a:ea typeface="Cambria" panose="02040503050406030204" pitchFamily="18" charset="0"/>
              </a:rPr>
              <a:t> </a:t>
            </a:r>
            <a:r>
              <a:rPr lang="en-GB" sz="2400" dirty="0" err="1">
                <a:solidFill>
                  <a:srgbClr val="FF0000"/>
                </a:solidFill>
                <a:latin typeface="Cambria" panose="02040503050406030204" pitchFamily="18" charset="0"/>
                <a:ea typeface="Cambria" panose="02040503050406030204" pitchFamily="18" charset="0"/>
              </a:rPr>
              <a:t>kojeg</a:t>
            </a:r>
            <a:r>
              <a:rPr lang="en-GB" sz="2400" dirty="0">
                <a:solidFill>
                  <a:srgbClr val="FF0000"/>
                </a:solidFill>
                <a:latin typeface="Cambria" panose="02040503050406030204" pitchFamily="18" charset="0"/>
                <a:ea typeface="Cambria" panose="02040503050406030204" pitchFamily="18" charset="0"/>
              </a:rPr>
              <a:t> je </a:t>
            </a:r>
            <a:r>
              <a:rPr lang="en-GB" sz="2400" dirty="0" err="1">
                <a:solidFill>
                  <a:srgbClr val="FF0000"/>
                </a:solidFill>
                <a:latin typeface="Cambria" panose="02040503050406030204" pitchFamily="18" charset="0"/>
                <a:ea typeface="Cambria" panose="02040503050406030204" pitchFamily="18" charset="0"/>
              </a:rPr>
              <a:t>taj</a:t>
            </a:r>
            <a:r>
              <a:rPr lang="en-GB" sz="2400" dirty="0">
                <a:solidFill>
                  <a:srgbClr val="FF0000"/>
                </a:solidFill>
                <a:latin typeface="Cambria" panose="02040503050406030204" pitchFamily="18" charset="0"/>
                <a:ea typeface="Cambria" panose="02040503050406030204" pitchFamily="18" charset="0"/>
              </a:rPr>
              <a:t> </a:t>
            </a:r>
            <a:r>
              <a:rPr lang="en-GB" sz="2400" dirty="0" err="1">
                <a:solidFill>
                  <a:srgbClr val="FF0000"/>
                </a:solidFill>
                <a:latin typeface="Cambria" panose="02040503050406030204" pitchFamily="18" charset="0"/>
                <a:ea typeface="Cambria" panose="02040503050406030204" pitchFamily="18" charset="0"/>
              </a:rPr>
              <a:t>sporazum</a:t>
            </a:r>
            <a:r>
              <a:rPr lang="en-GB" sz="2400" dirty="0">
                <a:solidFill>
                  <a:srgbClr val="FF0000"/>
                </a:solidFill>
                <a:latin typeface="Cambria" panose="02040503050406030204" pitchFamily="18" charset="0"/>
                <a:ea typeface="Cambria" panose="02040503050406030204" pitchFamily="18" charset="0"/>
              </a:rPr>
              <a:t> </a:t>
            </a:r>
            <a:r>
              <a:rPr lang="en-GB" sz="2400" dirty="0" err="1">
                <a:solidFill>
                  <a:srgbClr val="FF0000"/>
                </a:solidFill>
                <a:latin typeface="Cambria" panose="02040503050406030204" pitchFamily="18" charset="0"/>
                <a:ea typeface="Cambria" panose="02040503050406030204" pitchFamily="18" charset="0"/>
              </a:rPr>
              <a:t>primjenjiv</a:t>
            </a:r>
            <a:r>
              <a:rPr lang="en-GB" sz="2400" dirty="0">
                <a:latin typeface="Cambria" panose="02040503050406030204" pitchFamily="18" charset="0"/>
                <a:ea typeface="Cambria" panose="02040503050406030204" pitchFamily="18" charset="0"/>
              </a:rPr>
              <a:t>. Najam </a:t>
            </a:r>
            <a:r>
              <a:rPr lang="en-GB" sz="2400" b="1" dirty="0" err="1">
                <a:solidFill>
                  <a:srgbClr val="FF0000"/>
                </a:solidFill>
                <a:latin typeface="Cambria" panose="02040503050406030204" pitchFamily="18" charset="0"/>
                <a:ea typeface="Cambria" panose="02040503050406030204" pitchFamily="18" charset="0"/>
              </a:rPr>
              <a:t>prestaje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biti</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primjenjiv</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kada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ga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i</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najmoprimac</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i</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najmodavac</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steknu</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pravo</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raskinuti</a:t>
            </a:r>
            <a:r>
              <a:rPr lang="en-GB" sz="2400" b="1" dirty="0">
                <a:solidFill>
                  <a:srgbClr val="FF0000"/>
                </a:solidFill>
                <a:latin typeface="Cambria" panose="02040503050406030204" pitchFamily="18" charset="0"/>
                <a:ea typeface="Cambria" panose="02040503050406030204" pitchFamily="18" charset="0"/>
              </a:rPr>
              <a:t> bez </a:t>
            </a:r>
            <a:r>
              <a:rPr lang="en-GB" sz="2400" b="1" dirty="0" err="1">
                <a:solidFill>
                  <a:srgbClr val="FF0000"/>
                </a:solidFill>
                <a:latin typeface="Cambria" panose="02040503050406030204" pitchFamily="18" charset="0"/>
                <a:ea typeface="Cambria" panose="02040503050406030204" pitchFamily="18" charset="0"/>
              </a:rPr>
              <a:t>dozvole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druge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strane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uz</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simboličnu</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kaznu</a:t>
            </a:r>
            <a:r>
              <a:rPr lang="en-GB" sz="2400" dirty="0">
                <a:latin typeface="Cambria" panose="02040503050406030204" pitchFamily="18" charset="0"/>
                <a:ea typeface="Cambria" panose="02040503050406030204" pitchFamily="18" charset="0"/>
              </a:rPr>
              <a:t>. </a:t>
            </a:r>
            <a:endParaRPr lang="bs-Latn-BA" sz="2400" dirty="0">
              <a:latin typeface="Cambria" panose="02040503050406030204" pitchFamily="18" charset="0"/>
              <a:ea typeface="Cambria" panose="02040503050406030204" pitchFamily="18" charset="0"/>
            </a:endParaRPr>
          </a:p>
          <a:p>
            <a:pPr marL="0" indent="0" algn="just">
              <a:buNone/>
            </a:pPr>
            <a:endParaRPr lang="bs-Latn-BA"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96494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24635" y="2935101"/>
            <a:ext cx="9786642" cy="1325563"/>
          </a:xfrm>
        </p:spPr>
        <p:txBody>
          <a:bodyPr>
            <a:normAutofit/>
          </a:bodyPr>
          <a:lstStyle/>
          <a:p>
            <a:r>
              <a:rPr lang="bs-Latn-BA" b="1" dirty="0">
                <a:latin typeface="Cambria" panose="02040503050406030204" pitchFamily="18" charset="0"/>
                <a:ea typeface="Cambria" panose="02040503050406030204" pitchFamily="18" charset="0"/>
              </a:rPr>
              <a:t>Ipak...</a:t>
            </a:r>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7837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D69837-50B1-4C3C-84D3-ED960F6D46C3}"/>
              </a:ext>
            </a:extLst>
          </p:cNvPr>
          <p:cNvSpPr>
            <a:spLocks noGrp="1"/>
          </p:cNvSpPr>
          <p:nvPr>
            <p:ph type="title"/>
          </p:nvPr>
        </p:nvSpPr>
        <p:spPr/>
        <p:txBody>
          <a:bodyPr/>
          <a:lstStyle/>
          <a:p>
            <a:r>
              <a:rPr lang="bs-Latn-BA" sz="3200" b="1" dirty="0">
                <a:latin typeface="Cambria" panose="02040503050406030204" pitchFamily="18" charset="0"/>
                <a:ea typeface="Cambria" panose="02040503050406030204" pitchFamily="18" charset="0"/>
              </a:rPr>
              <a:t>Stav Odbora za tumačenje IFRS, </a:t>
            </a:r>
            <a:br>
              <a:rPr lang="bs-Latn-BA" sz="3200" b="1" dirty="0">
                <a:latin typeface="Cambria" panose="02040503050406030204" pitchFamily="18" charset="0"/>
                <a:ea typeface="Cambria" panose="02040503050406030204" pitchFamily="18" charset="0"/>
              </a:rPr>
            </a:br>
            <a:r>
              <a:rPr lang="bs-Latn-BA" sz="3200" b="1" dirty="0">
                <a:latin typeface="Cambria" panose="02040503050406030204" pitchFamily="18" charset="0"/>
                <a:ea typeface="Cambria" panose="02040503050406030204" pitchFamily="18" charset="0"/>
              </a:rPr>
              <a:t>London 26.11.2019. godine</a:t>
            </a:r>
            <a:endParaRPr lang="en-GB" sz="3200" b="1"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 xmlns:a16="http://schemas.microsoft.com/office/drawing/2014/main" id="{E258029F-6D74-4839-AA9A-D3753CB98AB1}"/>
              </a:ext>
            </a:extLst>
          </p:cNvPr>
          <p:cNvSpPr>
            <a:spLocks noGrp="1"/>
          </p:cNvSpPr>
          <p:nvPr>
            <p:ph idx="1"/>
          </p:nvPr>
        </p:nvSpPr>
        <p:spPr/>
        <p:txBody>
          <a:bodyPr/>
          <a:lstStyle/>
          <a:p>
            <a:pPr algn="just"/>
            <a:r>
              <a:rPr lang="en-GB" sz="2400" dirty="0">
                <a:latin typeface="Cambria" panose="02040503050406030204" pitchFamily="18" charset="0"/>
                <a:ea typeface="Cambria" panose="02040503050406030204" pitchFamily="18" charset="0"/>
              </a:rPr>
              <a:t>U </a:t>
            </a:r>
            <a:r>
              <a:rPr lang="en-GB" sz="2400" dirty="0" err="1">
                <a:latin typeface="Cambria" panose="02040503050406030204" pitchFamily="18" charset="0"/>
                <a:ea typeface="Cambria" panose="02040503050406030204" pitchFamily="18" charset="0"/>
              </a:rPr>
              <a:t>određivanju</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roka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najma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procjeni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dužine</a:t>
            </a:r>
            <a:r>
              <a:rPr lang="en-GB" sz="2400" dirty="0">
                <a:latin typeface="Cambria" panose="02040503050406030204" pitchFamily="18" charset="0"/>
                <a:ea typeface="Cambria" panose="02040503050406030204" pitchFamily="18" charset="0"/>
              </a:rPr>
              <a:t> </a:t>
            </a:r>
            <a:r>
              <a:rPr lang="bs-Latn-BA" sz="2400" dirty="0">
                <a:latin typeface="Cambria" panose="02040503050406030204" pitchFamily="18" charset="0"/>
                <a:ea typeface="Cambria" panose="02040503050406030204" pitchFamily="18" charset="0"/>
              </a:rPr>
              <a:t>trajanja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najma</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koji</a:t>
            </a:r>
            <a:r>
              <a:rPr lang="en-GB" sz="2400" dirty="0">
                <a:latin typeface="Cambria" panose="02040503050406030204" pitchFamily="18" charset="0"/>
                <a:ea typeface="Cambria" panose="02040503050406030204" pitchFamily="18" charset="0"/>
              </a:rPr>
              <a:t> se ne </a:t>
            </a:r>
            <a:r>
              <a:rPr lang="en-GB" sz="2400" dirty="0" err="1">
                <a:latin typeface="Cambria" panose="02040503050406030204" pitchFamily="18" charset="0"/>
                <a:ea typeface="Cambria" panose="02040503050406030204" pitchFamily="18" charset="0"/>
              </a:rPr>
              <a:t>može</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otkazati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stav</a:t>
            </a:r>
            <a:r>
              <a:rPr lang="en-GB" sz="2400" dirty="0">
                <a:latin typeface="Cambria" panose="02040503050406030204" pitchFamily="18" charset="0"/>
                <a:ea typeface="Cambria" panose="02040503050406030204" pitchFamily="18" charset="0"/>
              </a:rPr>
              <a:t> </a:t>
            </a:r>
            <a:r>
              <a:rPr lang="en-GB" sz="2400" b="1" dirty="0">
                <a:latin typeface="Cambria" panose="02040503050406030204" pitchFamily="18" charset="0"/>
                <a:ea typeface="Cambria" panose="02040503050406030204" pitchFamily="18" charset="0"/>
              </a:rPr>
              <a:t>B34</a:t>
            </a:r>
            <a:r>
              <a:rPr lang="en-GB" sz="2400" dirty="0">
                <a:latin typeface="Cambria" panose="02040503050406030204" pitchFamily="18" charset="0"/>
                <a:ea typeface="Cambria" panose="02040503050406030204" pitchFamily="18" charset="0"/>
              </a:rPr>
              <a:t> MSFI 16 </a:t>
            </a:r>
            <a:r>
              <a:rPr lang="en-GB" sz="2400" dirty="0" err="1">
                <a:latin typeface="Cambria" panose="02040503050406030204" pitchFamily="18" charset="0"/>
                <a:ea typeface="Cambria" panose="02040503050406030204" pitchFamily="18" charset="0"/>
              </a:rPr>
              <a:t>zahtijeva</a:t>
            </a:r>
            <a:r>
              <a:rPr lang="en-GB" sz="2400" dirty="0">
                <a:latin typeface="Cambria" panose="02040503050406030204" pitchFamily="18" charset="0"/>
                <a:ea typeface="Cambria" panose="02040503050406030204" pitchFamily="18" charset="0"/>
              </a:rPr>
              <a:t> da </a:t>
            </a:r>
            <a:r>
              <a:rPr lang="en-GB" sz="2400" dirty="0" err="1">
                <a:latin typeface="Cambria" panose="02040503050406030204" pitchFamily="18" charset="0"/>
                <a:ea typeface="Cambria" panose="02040503050406030204" pitchFamily="18" charset="0"/>
              </a:rPr>
              <a:t>subjekt</a:t>
            </a:r>
            <a:r>
              <a:rPr lang="en-GB" sz="2400" dirty="0">
                <a:latin typeface="Cambria" panose="02040503050406030204" pitchFamily="18" charset="0"/>
                <a:ea typeface="Cambria" panose="02040503050406030204" pitchFamily="18" charset="0"/>
              </a:rPr>
              <a:t> </a:t>
            </a:r>
            <a:r>
              <a:rPr lang="en-GB" sz="2400" b="1" dirty="0" err="1">
                <a:latin typeface="Cambria" panose="02040503050406030204" pitchFamily="18" charset="0"/>
                <a:ea typeface="Cambria" panose="02040503050406030204" pitchFamily="18" charset="0"/>
              </a:rPr>
              <a:t>odredi</a:t>
            </a:r>
            <a:r>
              <a:rPr lang="en-GB" sz="2400" b="1" dirty="0">
                <a:latin typeface="Cambria" panose="02040503050406030204" pitchFamily="18" charset="0"/>
                <a:ea typeface="Cambria" panose="02040503050406030204" pitchFamily="18" charset="0"/>
              </a:rPr>
              <a:t> </a:t>
            </a:r>
            <a:r>
              <a:rPr lang="bs-Latn-BA" sz="2400" b="1" dirty="0">
                <a:latin typeface="Cambria" panose="02040503050406030204" pitchFamily="18" charset="0"/>
                <a:ea typeface="Cambria" panose="02040503050406030204" pitchFamily="18" charset="0"/>
              </a:rPr>
              <a:t>period</a:t>
            </a:r>
            <a:r>
              <a:rPr lang="en-GB" sz="2400" b="1" dirty="0">
                <a:latin typeface="Cambria" panose="02040503050406030204" pitchFamily="18" charset="0"/>
                <a:ea typeface="Cambria" panose="02040503050406030204" pitchFamily="18" charset="0"/>
              </a:rPr>
              <a:t> u </a:t>
            </a:r>
            <a:r>
              <a:rPr lang="en-GB" sz="2400" b="1" dirty="0" err="1">
                <a:latin typeface="Cambria" panose="02040503050406030204" pitchFamily="18" charset="0"/>
                <a:ea typeface="Cambria" panose="02040503050406030204" pitchFamily="18" charset="0"/>
              </a:rPr>
              <a:t>kojem</a:t>
            </a:r>
            <a:r>
              <a:rPr lang="en-GB" sz="2400" b="1" dirty="0">
                <a:latin typeface="Cambria" panose="02040503050406030204" pitchFamily="18" charset="0"/>
                <a:ea typeface="Cambria" panose="02040503050406030204" pitchFamily="18" charset="0"/>
              </a:rPr>
              <a:t> je </a:t>
            </a:r>
            <a:r>
              <a:rPr lang="en-GB" sz="2400" b="1" dirty="0" err="1">
                <a:latin typeface="Cambria" panose="02040503050406030204" pitchFamily="18" charset="0"/>
                <a:ea typeface="Cambria" panose="02040503050406030204" pitchFamily="18" charset="0"/>
              </a:rPr>
              <a:t>ugovor</a:t>
            </a:r>
            <a:r>
              <a:rPr lang="en-GB" sz="2400" b="1" dirty="0">
                <a:latin typeface="Cambria" panose="02040503050406030204" pitchFamily="18" charset="0"/>
                <a:ea typeface="Cambria" panose="02040503050406030204" pitchFamily="18" charset="0"/>
              </a:rPr>
              <a:t> </a:t>
            </a:r>
            <a:r>
              <a:rPr lang="bs-Latn-BA" sz="2400" b="1" dirty="0">
                <a:latin typeface="Cambria" panose="02040503050406030204" pitchFamily="18" charset="0"/>
                <a:ea typeface="Cambria" panose="02040503050406030204" pitchFamily="18" charset="0"/>
              </a:rPr>
              <a:t>primjenjiv</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Stav</a:t>
            </a:r>
            <a:r>
              <a:rPr lang="en-GB" sz="2400" dirty="0">
                <a:latin typeface="Cambria" panose="02040503050406030204" pitchFamily="18" charset="0"/>
                <a:ea typeface="Cambria" panose="02040503050406030204" pitchFamily="18" charset="0"/>
              </a:rPr>
              <a:t> B34 </a:t>
            </a:r>
            <a:r>
              <a:rPr lang="en-GB" sz="2400" dirty="0" err="1">
                <a:latin typeface="Cambria" panose="02040503050406030204" pitchFamily="18" charset="0"/>
                <a:ea typeface="Cambria" panose="02040503050406030204" pitchFamily="18" charset="0"/>
              </a:rPr>
              <a:t>određuje</a:t>
            </a:r>
            <a:r>
              <a:rPr lang="en-GB" sz="2400" dirty="0">
                <a:latin typeface="Cambria" panose="02040503050406030204" pitchFamily="18" charset="0"/>
                <a:ea typeface="Cambria" panose="02040503050406030204" pitchFamily="18" charset="0"/>
              </a:rPr>
              <a:t> da </a:t>
            </a:r>
            <a:r>
              <a:rPr lang="en-GB" sz="2400" b="1" i="1" dirty="0">
                <a:latin typeface="Cambria" panose="02040503050406030204" pitchFamily="18" charset="0"/>
                <a:ea typeface="Cambria" panose="02040503050406030204" pitchFamily="18" charset="0"/>
              </a:rPr>
              <a:t>"</a:t>
            </a:r>
            <a:r>
              <a:rPr lang="en-GB" sz="2400" b="1" i="1" dirty="0" err="1">
                <a:latin typeface="Cambria" panose="02040503050406030204" pitchFamily="18" charset="0"/>
                <a:ea typeface="Cambria" panose="02040503050406030204" pitchFamily="18" charset="0"/>
              </a:rPr>
              <a:t>zakup</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više</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nije</a:t>
            </a:r>
            <a:r>
              <a:rPr lang="en-GB" sz="2400" b="1" i="1" dirty="0">
                <a:latin typeface="Cambria" panose="02040503050406030204" pitchFamily="18" charset="0"/>
                <a:ea typeface="Cambria" panose="02040503050406030204" pitchFamily="18" charset="0"/>
              </a:rPr>
              <a:t> </a:t>
            </a:r>
            <a:r>
              <a:rPr lang="bs-Latn-BA" sz="2400" b="1" i="1" dirty="0">
                <a:latin typeface="Cambria" panose="02040503050406030204" pitchFamily="18" charset="0"/>
                <a:ea typeface="Cambria" panose="02040503050406030204" pitchFamily="18" charset="0"/>
              </a:rPr>
              <a:t>primjenjiv</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kada</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najmoprimac</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i</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najmodavac</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imaju</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pravo</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raskinuti</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zakup</a:t>
            </a:r>
            <a:r>
              <a:rPr lang="en-GB" sz="2400" b="1" i="1" dirty="0">
                <a:latin typeface="Cambria" panose="02040503050406030204" pitchFamily="18" charset="0"/>
                <a:ea typeface="Cambria" panose="02040503050406030204" pitchFamily="18" charset="0"/>
              </a:rPr>
              <a:t> bez </a:t>
            </a:r>
            <a:r>
              <a:rPr lang="en-GB" sz="2400" b="1" i="1" dirty="0" err="1">
                <a:latin typeface="Cambria" panose="02040503050406030204" pitchFamily="18" charset="0"/>
                <a:ea typeface="Cambria" panose="02040503050406030204" pitchFamily="18" charset="0"/>
              </a:rPr>
              <a:t>dopuštenja</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druge</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strane</a:t>
            </a:r>
            <a:r>
              <a:rPr lang="en-GB" sz="2400" b="1" i="1" dirty="0">
                <a:latin typeface="Cambria" panose="02040503050406030204" pitchFamily="18" charset="0"/>
                <a:ea typeface="Cambria" panose="02040503050406030204" pitchFamily="18" charset="0"/>
              </a:rPr>
              <a:t> s </a:t>
            </a:r>
            <a:r>
              <a:rPr lang="en-GB" sz="2400" b="1" i="1" dirty="0" err="1">
                <a:latin typeface="Cambria" panose="02040503050406030204" pitchFamily="18" charset="0"/>
                <a:ea typeface="Cambria" panose="02040503050406030204" pitchFamily="18" charset="0"/>
              </a:rPr>
              <a:t>neznatnom</a:t>
            </a:r>
            <a:r>
              <a:rPr lang="en-GB" sz="2400" b="1" i="1" dirty="0">
                <a:latin typeface="Cambria" panose="02040503050406030204" pitchFamily="18" charset="0"/>
                <a:ea typeface="Cambria" panose="02040503050406030204" pitchFamily="18" charset="0"/>
              </a:rPr>
              <a:t> </a:t>
            </a:r>
            <a:r>
              <a:rPr lang="en-GB" sz="2400" b="1" i="1" dirty="0" err="1">
                <a:latin typeface="Cambria" panose="02040503050406030204" pitchFamily="18" charset="0"/>
                <a:ea typeface="Cambria" panose="02040503050406030204" pitchFamily="18" charset="0"/>
              </a:rPr>
              <a:t>kaznom</a:t>
            </a:r>
            <a:r>
              <a:rPr lang="en-GB" sz="2400" b="1" i="1" dirty="0">
                <a:latin typeface="Cambria" panose="02040503050406030204" pitchFamily="18" charset="0"/>
                <a:ea typeface="Cambria" panose="02040503050406030204" pitchFamily="18" charset="0"/>
              </a:rPr>
              <a:t>".</a:t>
            </a:r>
            <a:endParaRPr lang="bs-Latn-BA" sz="2400" b="1" i="1" dirty="0">
              <a:latin typeface="Cambria" panose="02040503050406030204" pitchFamily="18" charset="0"/>
              <a:ea typeface="Cambria" panose="02040503050406030204" pitchFamily="18" charset="0"/>
            </a:endParaRPr>
          </a:p>
          <a:p>
            <a:pPr marL="0" indent="0" algn="just">
              <a:buNone/>
            </a:pPr>
            <a:endParaRPr lang="en-GB" sz="2400" b="1" i="1" dirty="0">
              <a:latin typeface="Cambria" panose="02040503050406030204" pitchFamily="18" charset="0"/>
              <a:ea typeface="Cambria" panose="02040503050406030204" pitchFamily="18" charset="0"/>
            </a:endParaRPr>
          </a:p>
          <a:p>
            <a:pPr algn="just"/>
            <a:r>
              <a:rPr lang="en-GB" sz="2400" dirty="0" err="1">
                <a:latin typeface="Cambria" panose="02040503050406030204" pitchFamily="18" charset="0"/>
                <a:ea typeface="Cambria" panose="02040503050406030204" pitchFamily="18" charset="0"/>
              </a:rPr>
              <a:t>Stav</a:t>
            </a:r>
            <a:r>
              <a:rPr lang="en-GB" sz="2400" dirty="0">
                <a:latin typeface="Cambria" panose="02040503050406030204" pitchFamily="18" charset="0"/>
                <a:ea typeface="Cambria" panose="02040503050406030204" pitchFamily="18" charset="0"/>
              </a:rPr>
              <a:t> </a:t>
            </a:r>
            <a:r>
              <a:rPr lang="en-GB" sz="2400" b="1" dirty="0">
                <a:latin typeface="Cambria" panose="02040503050406030204" pitchFamily="18" charset="0"/>
                <a:ea typeface="Cambria" panose="02040503050406030204" pitchFamily="18" charset="0"/>
              </a:rPr>
              <a:t>BC156</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iznosi</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stajalište</a:t>
            </a:r>
            <a:r>
              <a:rPr lang="en-GB" sz="2400" dirty="0">
                <a:latin typeface="Cambria" panose="02040503050406030204" pitchFamily="18" charset="0"/>
                <a:ea typeface="Cambria" panose="02040503050406030204" pitchFamily="18" charset="0"/>
              </a:rPr>
              <a:t> </a:t>
            </a:r>
            <a:r>
              <a:rPr lang="en-GB" sz="2400" dirty="0" err="1">
                <a:latin typeface="Cambria" panose="02040503050406030204" pitchFamily="18" charset="0"/>
                <a:ea typeface="Cambria" panose="02040503050406030204" pitchFamily="18" charset="0"/>
              </a:rPr>
              <a:t>Odbora</a:t>
            </a:r>
            <a:r>
              <a:rPr lang="en-GB" sz="2400" dirty="0">
                <a:latin typeface="Cambria" panose="02040503050406030204" pitchFamily="18" charset="0"/>
                <a:ea typeface="Cambria" panose="02040503050406030204" pitchFamily="18" charset="0"/>
              </a:rPr>
              <a:t> da </a:t>
            </a:r>
            <a:r>
              <a:rPr lang="en-GB" sz="2400" b="1" dirty="0">
                <a:solidFill>
                  <a:srgbClr val="FF0000"/>
                </a:solidFill>
                <a:latin typeface="Cambria" panose="02040503050406030204" pitchFamily="18" charset="0"/>
                <a:ea typeface="Cambria" panose="02040503050406030204" pitchFamily="18" charset="0"/>
              </a:rPr>
              <a:t>„</a:t>
            </a:r>
            <a:r>
              <a:rPr lang="en-GB" sz="2400" b="1" dirty="0" err="1">
                <a:solidFill>
                  <a:srgbClr val="FF0000"/>
                </a:solidFill>
                <a:latin typeface="Cambria" panose="02040503050406030204" pitchFamily="18" charset="0"/>
                <a:ea typeface="Cambria" panose="02040503050406030204" pitchFamily="18" charset="0"/>
              </a:rPr>
              <a:t>rok</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zakupa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treba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odražavati</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razumno</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očekivanje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subjekta</a:t>
            </a:r>
            <a:r>
              <a:rPr lang="en-GB" sz="2400" b="1" dirty="0">
                <a:solidFill>
                  <a:srgbClr val="FF0000"/>
                </a:solidFill>
                <a:latin typeface="Cambria" panose="02040503050406030204" pitchFamily="18" charset="0"/>
                <a:ea typeface="Cambria" panose="02040503050406030204" pitchFamily="18" charset="0"/>
              </a:rPr>
              <a:t> </a:t>
            </a:r>
            <a:r>
              <a:rPr lang="bs-Latn-BA" sz="2400" b="1" dirty="0">
                <a:solidFill>
                  <a:srgbClr val="FF0000"/>
                </a:solidFill>
                <a:latin typeface="Cambria" panose="02040503050406030204" pitchFamily="18" charset="0"/>
                <a:ea typeface="Cambria" panose="02040503050406030204" pitchFamily="18" charset="0"/>
              </a:rPr>
              <a:t>o periodu u kojem </a:t>
            </a:r>
            <a:r>
              <a:rPr lang="en-US" sz="2400" b="1" dirty="0" err="1">
                <a:solidFill>
                  <a:srgbClr val="FF0000"/>
                </a:solidFill>
                <a:latin typeface="Cambria" panose="02040503050406030204" pitchFamily="18" charset="0"/>
                <a:ea typeface="Cambria" panose="02040503050406030204" pitchFamily="18" charset="0"/>
              </a:rPr>
              <a:t>će</a:t>
            </a:r>
            <a:r>
              <a:rPr lang="en-GB" sz="2400" b="1" dirty="0">
                <a:solidFill>
                  <a:srgbClr val="FF0000"/>
                </a:solidFill>
                <a:latin typeface="Cambria" panose="02040503050406030204" pitchFamily="18" charset="0"/>
                <a:ea typeface="Cambria" panose="02040503050406030204" pitchFamily="18" charset="0"/>
              </a:rPr>
              <a:t> se </a:t>
            </a:r>
            <a:r>
              <a:rPr lang="en-GB" sz="2400" b="1" dirty="0" err="1">
                <a:solidFill>
                  <a:srgbClr val="FF0000"/>
                </a:solidFill>
                <a:latin typeface="Cambria" panose="02040503050406030204" pitchFamily="18" charset="0"/>
                <a:ea typeface="Cambria" panose="02040503050406030204" pitchFamily="18" charset="0"/>
              </a:rPr>
              <a:t>predmetna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imovina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koristiti</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jer</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taj</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pristup</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pruža</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najkorisnije</a:t>
            </a:r>
            <a:r>
              <a:rPr lang="en-GB" sz="2400" b="1" dirty="0">
                <a:solidFill>
                  <a:srgbClr val="FF0000"/>
                </a:solidFill>
                <a:latin typeface="Cambria" panose="02040503050406030204" pitchFamily="18" charset="0"/>
                <a:ea typeface="Cambria" panose="02040503050406030204" pitchFamily="18" charset="0"/>
              </a:rPr>
              <a:t> </a:t>
            </a:r>
            <a:r>
              <a:rPr lang="en-GB" sz="2400" b="1" dirty="0" err="1">
                <a:solidFill>
                  <a:srgbClr val="FF0000"/>
                </a:solidFill>
                <a:latin typeface="Cambria" panose="02040503050406030204" pitchFamily="18" charset="0"/>
                <a:ea typeface="Cambria" panose="02040503050406030204" pitchFamily="18" charset="0"/>
              </a:rPr>
              <a:t>informacije</a:t>
            </a:r>
            <a:r>
              <a:rPr lang="en-GB" sz="2400" b="1" dirty="0">
                <a:solidFill>
                  <a:srgbClr val="FF0000"/>
                </a:solidFill>
                <a:latin typeface="Cambria" panose="02040503050406030204" pitchFamily="18" charset="0"/>
                <a:ea typeface="Cambria" panose="02040503050406030204" pitchFamily="18" charset="0"/>
              </a:rPr>
              <a:t>“.</a:t>
            </a:r>
          </a:p>
          <a:p>
            <a:pPr algn="just"/>
            <a:endParaRPr lang="en-GB"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06779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97342" y="3173147"/>
            <a:ext cx="8229288" cy="1143000"/>
          </a:xfrm>
        </p:spPr>
        <p:txBody>
          <a:bodyPr>
            <a:normAutofit/>
          </a:bodyPr>
          <a:lstStyle/>
          <a:p>
            <a:r>
              <a:rPr lang="bs-Latn-BA" sz="3200" b="1" dirty="0">
                <a:latin typeface="Cambria" panose="02040503050406030204" pitchFamily="18" charset="0"/>
                <a:ea typeface="Cambria" panose="02040503050406030204" pitchFamily="18" charset="0"/>
              </a:rPr>
              <a:t>Računovodstveno evidentiranje najma u poslovnim knjigama najmoprimca</a:t>
            </a:r>
            <a:endParaRPr lang="en-US" sz="32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07040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bs-Latn-BA" b="1" dirty="0">
                <a:latin typeface="Cambria" panose="02040503050406030204" pitchFamily="18" charset="0"/>
                <a:ea typeface="Cambria" panose="02040503050406030204" pitchFamily="18" charset="0"/>
              </a:rPr>
              <a:t>Računovodstveno evidentiranje najma u poslovnim knjigama najmoprimca</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9353551" cy="3733040"/>
          </a:xfrm>
        </p:spPr>
        <p:txBody>
          <a:bodyPr>
            <a:noAutofit/>
          </a:bodyPr>
          <a:lstStyle/>
          <a:p>
            <a:pPr algn="just"/>
            <a:r>
              <a:rPr lang="bs-Latn-BA" sz="2000" i="1" dirty="0">
                <a:latin typeface="Cambria" panose="02040503050406030204" pitchFamily="18" charset="0"/>
                <a:ea typeface="Cambria" panose="02040503050406030204" pitchFamily="18" charset="0"/>
              </a:rPr>
              <a:t>Pravno lice „A“ (najmoprimac) u najam je uzelo od pravnog lica „B“ poslovni prostor u trajanju od 5 godina. Godišnji iznos zakupa je 120.000,00 KM (bez PDV-a), tj. 600.000,00 KM  (bez PDV-a) za ukupan period trajanja najma.</a:t>
            </a:r>
          </a:p>
        </p:txBody>
      </p:sp>
      <p:graphicFrame>
        <p:nvGraphicFramePr>
          <p:cNvPr id="4" name="Table 3">
            <a:extLst>
              <a:ext uri="{FF2B5EF4-FFF2-40B4-BE49-F238E27FC236}">
                <a16:creationId xmlns="" xmlns:a16="http://schemas.microsoft.com/office/drawing/2014/main" id="{5C6C3C68-9560-4286-903E-3170D1D67CA2}"/>
              </a:ext>
            </a:extLst>
          </p:cNvPr>
          <p:cNvGraphicFramePr>
            <a:graphicFrameLocks noGrp="1"/>
          </p:cNvGraphicFramePr>
          <p:nvPr>
            <p:extLst>
              <p:ext uri="{D42A27DB-BD31-4B8C-83A1-F6EECF244321}">
                <p14:modId xmlns:p14="http://schemas.microsoft.com/office/powerpoint/2010/main" val="1681772220"/>
              </p:ext>
            </p:extLst>
          </p:nvPr>
        </p:nvGraphicFramePr>
        <p:xfrm>
          <a:off x="2091537" y="4049465"/>
          <a:ext cx="2959253" cy="487911"/>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0- STALNA SREDSTVA</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277599">
                <a:tc>
                  <a:txBody>
                    <a:bodyPr/>
                    <a:lstStyle/>
                    <a:p>
                      <a:pPr algn="ctr">
                        <a:lnSpc>
                          <a:spcPct val="115000"/>
                        </a:lnSpc>
                        <a:spcAft>
                          <a:spcPts val="0"/>
                        </a:spcAft>
                      </a:pPr>
                      <a:r>
                        <a:rPr lang="bs-Latn-BA" sz="1300" dirty="0">
                          <a:effectLst/>
                          <a:latin typeface="Cambria" panose="02040503050406030204" pitchFamily="18" charset="0"/>
                          <a:ea typeface="Cambria" panose="02040503050406030204" pitchFamily="18" charset="0"/>
                        </a:rPr>
                        <a:t> X</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lnSpc>
                          <a:spcPct val="115000"/>
                        </a:lnSpc>
                        <a:spcAft>
                          <a:spcPts val="0"/>
                        </a:spcAft>
                      </a:pPr>
                      <a:r>
                        <a:rPr lang="bs-Latn-BA"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graphicFrame>
        <p:nvGraphicFramePr>
          <p:cNvPr id="5" name="Table 4">
            <a:extLst>
              <a:ext uri="{FF2B5EF4-FFF2-40B4-BE49-F238E27FC236}">
                <a16:creationId xmlns="" xmlns:a16="http://schemas.microsoft.com/office/drawing/2014/main" id="{C43FC6B4-4504-42C7-910B-4E7DA3284918}"/>
              </a:ext>
            </a:extLst>
          </p:cNvPr>
          <p:cNvGraphicFramePr>
            <a:graphicFrameLocks noGrp="1"/>
          </p:cNvGraphicFramePr>
          <p:nvPr>
            <p:extLst>
              <p:ext uri="{D42A27DB-BD31-4B8C-83A1-F6EECF244321}">
                <p14:modId xmlns:p14="http://schemas.microsoft.com/office/powerpoint/2010/main" val="2172078348"/>
              </p:ext>
            </p:extLst>
          </p:nvPr>
        </p:nvGraphicFramePr>
        <p:xfrm>
          <a:off x="5996765" y="4049465"/>
          <a:ext cx="2959253" cy="487911"/>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4- OBAVEZA</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277599">
                <a:tc>
                  <a:txBody>
                    <a:bodyPr/>
                    <a:lstStyle/>
                    <a:p>
                      <a:pPr algn="ctr">
                        <a:lnSpc>
                          <a:spcPct val="115000"/>
                        </a:lnSpc>
                        <a:spcAft>
                          <a:spcPts val="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  X</a:t>
                      </a:r>
                      <a:endParaRPr lang="en-US"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spTree>
    <p:extLst>
      <p:ext uri="{BB962C8B-B14F-4D97-AF65-F5344CB8AC3E}">
        <p14:creationId xmlns:p14="http://schemas.microsoft.com/office/powerpoint/2010/main" val="231405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633356"/>
            <a:ext cx="9786642" cy="1325563"/>
          </a:xfrm>
        </p:spPr>
        <p:txBody>
          <a:bodyPr>
            <a:normAutofit/>
          </a:bodyPr>
          <a:lstStyle/>
          <a:p>
            <a:r>
              <a:rPr lang="bs-Latn-BA" b="1" dirty="0">
                <a:latin typeface="Cambria" panose="02040503050406030204" pitchFamily="18" charset="0"/>
                <a:ea typeface="Cambria" panose="02040503050406030204" pitchFamily="18" charset="0"/>
              </a:rPr>
              <a:t>Na kojim sintetičkim kontima evidentirati najam?</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92477" y="2116258"/>
            <a:ext cx="7302622" cy="3671103"/>
          </a:xfrm>
        </p:spPr>
        <p:txBody>
          <a:bodyPr>
            <a:noAutofit/>
          </a:bodyPr>
          <a:lstStyle/>
          <a:p>
            <a:pPr algn="just"/>
            <a:r>
              <a:rPr lang="bs-Latn-BA" sz="1800" dirty="0">
                <a:latin typeface="Cambria" panose="02040503050406030204" pitchFamily="18" charset="0"/>
                <a:ea typeface="Cambria" panose="02040503050406030204" pitchFamily="18" charset="0"/>
              </a:rPr>
              <a:t>Paragraf 47. MSFI-a 16: </a:t>
            </a:r>
          </a:p>
          <a:p>
            <a:pPr marL="411855" indent="0" algn="just">
              <a:buNone/>
              <a:tabLst>
                <a:tab pos="528634" algn="l"/>
              </a:tabLst>
            </a:pPr>
            <a:r>
              <a:rPr lang="en-US" sz="1800" dirty="0" err="1">
                <a:latin typeface="Cambria" panose="02040503050406030204" pitchFamily="18" charset="0"/>
                <a:ea typeface="Cambria" panose="02040503050406030204" pitchFamily="18" charset="0"/>
              </a:rPr>
              <a:t>Najmoprimac</a:t>
            </a:r>
            <a:r>
              <a:rPr lang="en-US" sz="1800" dirty="0">
                <a:latin typeface="Cambria" panose="02040503050406030204" pitchFamily="18" charset="0"/>
                <a:ea typeface="Cambria" panose="02040503050406030204" pitchFamily="18" charset="0"/>
              </a:rPr>
              <a:t> u </a:t>
            </a:r>
            <a:r>
              <a:rPr lang="en-US" sz="1800" dirty="0" err="1">
                <a:latin typeface="Cambria" panose="02040503050406030204" pitchFamily="18" charset="0"/>
                <a:ea typeface="Cambria" panose="02040503050406030204" pitchFamily="18" charset="0"/>
              </a:rPr>
              <a:t>izvještaju</a:t>
            </a:r>
            <a:r>
              <a:rPr lang="en-US" sz="1800" dirty="0">
                <a:latin typeface="Cambria" panose="02040503050406030204" pitchFamily="18" charset="0"/>
                <a:ea typeface="Cambria" panose="02040503050406030204" pitchFamily="18" charset="0"/>
              </a:rPr>
              <a:t> o </a:t>
            </a:r>
            <a:r>
              <a:rPr lang="en-US" sz="1800" dirty="0" err="1">
                <a:latin typeface="Cambria" panose="02040503050406030204" pitchFamily="18" charset="0"/>
                <a:ea typeface="Cambria" panose="02040503050406030204" pitchFamily="18" charset="0"/>
              </a:rPr>
              <a:t>finansijskom</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položaju</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treba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iskazati</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odnosno</a:t>
            </a:r>
            <a:r>
              <a:rPr lang="en-US" sz="1800" dirty="0">
                <a:latin typeface="Cambria" panose="02040503050406030204" pitchFamily="18" charset="0"/>
                <a:ea typeface="Cambria" panose="02040503050406030204" pitchFamily="18" charset="0"/>
              </a:rPr>
              <a:t> u </a:t>
            </a:r>
            <a:r>
              <a:rPr lang="en-US" sz="1800" dirty="0" err="1">
                <a:latin typeface="Cambria" panose="02040503050406030204" pitchFamily="18" charset="0"/>
                <a:ea typeface="Cambria" panose="02040503050406030204" pitchFamily="18" charset="0"/>
              </a:rPr>
              <a:t>bilješkama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objaviti</a:t>
            </a:r>
            <a:r>
              <a:rPr lang="en-US" sz="1800" dirty="0">
                <a:latin typeface="Cambria" panose="02040503050406030204" pitchFamily="18" charset="0"/>
                <a:ea typeface="Cambria" panose="02040503050406030204" pitchFamily="18" charset="0"/>
              </a:rPr>
              <a:t>: </a:t>
            </a:r>
            <a:endParaRPr lang="bs-Latn-BA" sz="1800" dirty="0">
              <a:latin typeface="Cambria" panose="02040503050406030204" pitchFamily="18" charset="0"/>
              <a:ea typeface="Cambria" panose="02040503050406030204" pitchFamily="18" charset="0"/>
            </a:endParaRPr>
          </a:p>
          <a:p>
            <a:pPr marL="974897" lvl="1" indent="-300289" algn="just">
              <a:buAutoNum type="alphaLcParenBoth"/>
              <a:tabLst>
                <a:tab pos="528634" algn="l"/>
              </a:tabLst>
            </a:pPr>
            <a:r>
              <a:rPr lang="en-US" sz="1800" b="1" i="1" dirty="0" err="1">
                <a:latin typeface="Cambria" panose="02040503050406030204" pitchFamily="18" charset="0"/>
                <a:ea typeface="Cambria" panose="02040503050406030204" pitchFamily="18" charset="0"/>
              </a:rPr>
              <a:t>imovinu</a:t>
            </a:r>
            <a:r>
              <a:rPr lang="en-US" sz="1800" dirty="0">
                <a:latin typeface="Cambria" panose="02040503050406030204" pitchFamily="18" charset="0"/>
                <a:ea typeface="Cambria" panose="02040503050406030204" pitchFamily="18" charset="0"/>
              </a:rPr>
              <a:t> s </a:t>
            </a:r>
            <a:r>
              <a:rPr lang="en-US" sz="1800" dirty="0" err="1">
                <a:latin typeface="Cambria" panose="02040503050406030204" pitchFamily="18" charset="0"/>
                <a:ea typeface="Cambria" panose="02040503050406030204" pitchFamily="18" charset="0"/>
              </a:rPr>
              <a:t>pravom</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korištenja</a:t>
            </a:r>
            <a:r>
              <a:rPr lang="en-US" sz="1800"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odvojeno</a:t>
            </a:r>
            <a:r>
              <a:rPr lang="en-US" sz="1800" b="1" dirty="0">
                <a:latin typeface="Cambria" panose="02040503050406030204" pitchFamily="18" charset="0"/>
                <a:ea typeface="Cambria" panose="02040503050406030204" pitchFamily="18" charset="0"/>
              </a:rPr>
              <a:t> od </a:t>
            </a:r>
            <a:r>
              <a:rPr lang="en-US" sz="1800" b="1" dirty="0" err="1">
                <a:latin typeface="Cambria" panose="02040503050406030204" pitchFamily="18" charset="0"/>
                <a:ea typeface="Cambria" panose="02040503050406030204" pitchFamily="18" charset="0"/>
              </a:rPr>
              <a:t>ostale</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imovine</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Onda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kada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imovinu</a:t>
            </a:r>
            <a:r>
              <a:rPr lang="en-US" sz="1800" dirty="0">
                <a:latin typeface="Cambria" panose="02040503050406030204" pitchFamily="18" charset="0"/>
                <a:ea typeface="Cambria" panose="02040503050406030204" pitchFamily="18" charset="0"/>
              </a:rPr>
              <a:t> s </a:t>
            </a:r>
            <a:r>
              <a:rPr lang="en-US" sz="1800" dirty="0" err="1">
                <a:latin typeface="Cambria" panose="02040503050406030204" pitchFamily="18" charset="0"/>
                <a:ea typeface="Cambria" panose="02040503050406030204" pitchFamily="18" charset="0"/>
              </a:rPr>
              <a:t>pravom</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korištenja</a:t>
            </a:r>
            <a:r>
              <a:rPr lang="en-US" sz="1800" dirty="0">
                <a:latin typeface="Cambria" panose="02040503050406030204" pitchFamily="18" charset="0"/>
                <a:ea typeface="Cambria" panose="02040503050406030204" pitchFamily="18" charset="0"/>
              </a:rPr>
              <a:t> </a:t>
            </a:r>
            <a:r>
              <a:rPr lang="en-US" sz="1800" u="sng" dirty="0">
                <a:latin typeface="Cambria" panose="02040503050406030204" pitchFamily="18" charset="0"/>
                <a:ea typeface="Cambria" panose="02040503050406030204" pitchFamily="18" charset="0"/>
              </a:rPr>
              <a:t>ne </a:t>
            </a:r>
            <a:r>
              <a:rPr lang="en-US" sz="1800" u="sng" dirty="0" err="1">
                <a:latin typeface="Cambria" panose="02040503050406030204" pitchFamily="18" charset="0"/>
                <a:ea typeface="Cambria" panose="02040503050406030204" pitchFamily="18" charset="0"/>
              </a:rPr>
              <a:t>prikaže</a:t>
            </a:r>
            <a:r>
              <a:rPr lang="en-US" sz="1800" u="sng" dirty="0">
                <a:latin typeface="Cambria" panose="02040503050406030204" pitchFamily="18" charset="0"/>
                <a:ea typeface="Cambria" panose="02040503050406030204" pitchFamily="18" charset="0"/>
              </a:rPr>
              <a:t> </a:t>
            </a:r>
            <a:r>
              <a:rPr lang="en-US" sz="1800" u="sng" dirty="0" err="1">
                <a:latin typeface="Cambria" panose="02040503050406030204" pitchFamily="18" charset="0"/>
                <a:ea typeface="Cambria" panose="02040503050406030204" pitchFamily="18" charset="0"/>
              </a:rPr>
              <a:t>odvojeno</a:t>
            </a:r>
            <a:r>
              <a:rPr lang="en-US" sz="1800" u="sng"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u </a:t>
            </a:r>
            <a:r>
              <a:rPr lang="en-US" sz="1800" dirty="0" err="1">
                <a:latin typeface="Cambria" panose="02040503050406030204" pitchFamily="18" charset="0"/>
                <a:ea typeface="Cambria" panose="02040503050406030204" pitchFamily="18" charset="0"/>
              </a:rPr>
              <a:t>izvještaju</a:t>
            </a:r>
            <a:r>
              <a:rPr lang="en-US" sz="1800" dirty="0">
                <a:latin typeface="Cambria" panose="02040503050406030204" pitchFamily="18" charset="0"/>
                <a:ea typeface="Cambria" panose="02040503050406030204" pitchFamily="18" charset="0"/>
              </a:rPr>
              <a:t> o </a:t>
            </a:r>
            <a:r>
              <a:rPr lang="en-US" sz="1800" dirty="0" err="1">
                <a:latin typeface="Cambria" panose="02040503050406030204" pitchFamily="18" charset="0"/>
                <a:ea typeface="Cambria" panose="02040503050406030204" pitchFamily="18" charset="0"/>
              </a:rPr>
              <a:t>finansijskom</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položaju</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najmodavac</a:t>
            </a:r>
            <a:r>
              <a:rPr lang="en-US" sz="1800" dirty="0">
                <a:latin typeface="Cambria" panose="02040503050406030204" pitchFamily="18" charset="0"/>
                <a:ea typeface="Cambria" panose="02040503050406030204" pitchFamily="18" charset="0"/>
              </a:rPr>
              <a:t> je </a:t>
            </a:r>
            <a:r>
              <a:rPr lang="en-US" sz="1800" dirty="0" err="1">
                <a:latin typeface="Cambria" panose="02040503050406030204" pitchFamily="18" charset="0"/>
                <a:ea typeface="Cambria" panose="02040503050406030204" pitchFamily="18" charset="0"/>
              </a:rPr>
              <a:t>dužan</a:t>
            </a:r>
            <a:r>
              <a:rPr lang="en-US" sz="1800" dirty="0">
                <a:latin typeface="Cambria" panose="02040503050406030204" pitchFamily="18" charset="0"/>
                <a:ea typeface="Cambria" panose="02040503050406030204" pitchFamily="18" charset="0"/>
              </a:rPr>
              <a:t> </a:t>
            </a:r>
            <a:endParaRPr lang="bs-Latn-BA" sz="1800" dirty="0">
              <a:latin typeface="Cambria" panose="02040503050406030204" pitchFamily="18" charset="0"/>
              <a:ea typeface="Cambria" panose="02040503050406030204" pitchFamily="18" charset="0"/>
            </a:endParaRPr>
          </a:p>
          <a:p>
            <a:pPr marL="1575475" lvl="3" indent="-337825" algn="just">
              <a:buAutoNum type="romanLcParenBoth"/>
              <a:tabLst>
                <a:tab pos="528634" algn="l"/>
              </a:tabLst>
            </a:pPr>
            <a:r>
              <a:rPr lang="en-US" dirty="0" err="1">
                <a:latin typeface="Cambria" panose="02040503050406030204" pitchFamily="18" charset="0"/>
                <a:ea typeface="Cambria" panose="02040503050406030204" pitchFamily="18" charset="0"/>
              </a:rPr>
              <a:t>uvrstiti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tu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imovinu</a:t>
            </a:r>
            <a:r>
              <a:rPr lang="en-US" dirty="0">
                <a:latin typeface="Cambria" panose="02040503050406030204" pitchFamily="18" charset="0"/>
                <a:ea typeface="Cambria" panose="02040503050406030204" pitchFamily="18" charset="0"/>
              </a:rPr>
              <a:t> pod </a:t>
            </a:r>
            <a:r>
              <a:rPr lang="en-US" dirty="0" err="1">
                <a:latin typeface="Cambria" panose="02040503050406030204" pitchFamily="18" charset="0"/>
                <a:ea typeface="Cambria" panose="02040503050406030204" pitchFamily="18" charset="0"/>
              </a:rPr>
              <a:t>onu</a:t>
            </a:r>
            <a:r>
              <a:rPr lang="en-US"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linijsku</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stavku</a:t>
            </a:r>
            <a:r>
              <a:rPr lang="en-US" b="1"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pod </a:t>
            </a:r>
            <a:r>
              <a:rPr lang="en-US" dirty="0" err="1">
                <a:latin typeface="Cambria" panose="02040503050406030204" pitchFamily="18" charset="0"/>
                <a:ea typeface="Cambria" panose="02040503050406030204" pitchFamily="18" charset="0"/>
              </a:rPr>
              <a:t>kojom</a:t>
            </a:r>
            <a:r>
              <a:rPr lang="en-US" dirty="0">
                <a:latin typeface="Cambria" panose="02040503050406030204" pitchFamily="18" charset="0"/>
                <a:ea typeface="Cambria" panose="02040503050406030204" pitchFamily="18" charset="0"/>
              </a:rPr>
              <a:t> bi </a:t>
            </a:r>
            <a:r>
              <a:rPr lang="en-US" dirty="0" err="1">
                <a:latin typeface="Cambria" panose="02040503050406030204" pitchFamily="18" charset="0"/>
                <a:ea typeface="Cambria" panose="02040503050406030204" pitchFamily="18" charset="0"/>
              </a:rPr>
              <a:t>odgovarajuća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unajmljena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imovina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bila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prikazana</a:t>
            </a:r>
            <a:r>
              <a:rPr lang="en-US" dirty="0">
                <a:latin typeface="Cambria" panose="02040503050406030204" pitchFamily="18" charset="0"/>
                <a:ea typeface="Cambria" panose="02040503050406030204" pitchFamily="18" charset="0"/>
              </a:rPr>
              <a:t> u </a:t>
            </a:r>
            <a:r>
              <a:rPr lang="en-US" dirty="0" err="1">
                <a:latin typeface="Cambria" panose="02040503050406030204" pitchFamily="18" charset="0"/>
                <a:ea typeface="Cambria" panose="02040503050406030204" pitchFamily="18" charset="0"/>
              </a:rPr>
              <a:t>slučaju</a:t>
            </a:r>
            <a:r>
              <a:rPr lang="en-US" dirty="0">
                <a:latin typeface="Cambria" panose="02040503050406030204" pitchFamily="18" charset="0"/>
                <a:ea typeface="Cambria" panose="02040503050406030204" pitchFamily="18" charset="0"/>
              </a:rPr>
              <a:t> da je u </a:t>
            </a:r>
            <a:r>
              <a:rPr lang="en-US" dirty="0" err="1">
                <a:latin typeface="Cambria" panose="02040503050406030204" pitchFamily="18" charset="0"/>
                <a:ea typeface="Cambria" panose="02040503050406030204" pitchFamily="18" charset="0"/>
              </a:rPr>
              <a:t>vlasništvu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najmoprimca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te</a:t>
            </a:r>
            <a:r>
              <a:rPr lang="en-US" dirty="0">
                <a:latin typeface="Cambria" panose="02040503050406030204" pitchFamily="18" charset="0"/>
                <a:ea typeface="Cambria" panose="02040503050406030204" pitchFamily="18" charset="0"/>
              </a:rPr>
              <a:t> </a:t>
            </a:r>
            <a:endParaRPr lang="bs-Latn-BA" dirty="0">
              <a:latin typeface="Cambria" panose="02040503050406030204" pitchFamily="18" charset="0"/>
              <a:ea typeface="Cambria" panose="02040503050406030204" pitchFamily="18" charset="0"/>
            </a:endParaRPr>
          </a:p>
          <a:p>
            <a:pPr marL="1575475" lvl="3" indent="-337825" algn="just">
              <a:buAutoNum type="romanLcParenBoth"/>
              <a:tabLst>
                <a:tab pos="528634" algn="l"/>
              </a:tabLst>
            </a:pPr>
            <a:r>
              <a:rPr lang="en-US" dirty="0" err="1">
                <a:latin typeface="Cambria" panose="02040503050406030204" pitchFamily="18" charset="0"/>
                <a:ea typeface="Cambria" panose="02040503050406030204" pitchFamily="18" charset="0"/>
              </a:rPr>
              <a:t>objaviti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podatak</a:t>
            </a:r>
            <a:r>
              <a:rPr lang="en-US" dirty="0">
                <a:latin typeface="Cambria" panose="02040503050406030204" pitchFamily="18" charset="0"/>
                <a:ea typeface="Cambria" panose="02040503050406030204" pitchFamily="18" charset="0"/>
              </a:rPr>
              <a:t> o tome pod </a:t>
            </a:r>
            <a:r>
              <a:rPr lang="en-US" dirty="0" err="1">
                <a:latin typeface="Cambria" panose="02040503050406030204" pitchFamily="18" charset="0"/>
                <a:ea typeface="Cambria" panose="02040503050406030204" pitchFamily="18" charset="0"/>
              </a:rPr>
              <a:t>kojom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linijskom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stavkom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izvještaja</a:t>
            </a:r>
            <a:r>
              <a:rPr lang="en-US" dirty="0">
                <a:latin typeface="Cambria" panose="02040503050406030204" pitchFamily="18" charset="0"/>
                <a:ea typeface="Cambria" panose="02040503050406030204" pitchFamily="18" charset="0"/>
              </a:rPr>
              <a:t> o </a:t>
            </a:r>
            <a:r>
              <a:rPr lang="en-US" dirty="0" err="1">
                <a:latin typeface="Cambria" panose="02040503050406030204" pitchFamily="18" charset="0"/>
                <a:ea typeface="Cambria" panose="02040503050406030204" pitchFamily="18" charset="0"/>
              </a:rPr>
              <a:t>finansijskom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položaju</a:t>
            </a:r>
            <a:r>
              <a:rPr lang="en-US" dirty="0">
                <a:latin typeface="Cambria" panose="02040503050406030204" pitchFamily="18" charset="0"/>
                <a:ea typeface="Cambria" panose="02040503050406030204" pitchFamily="18" charset="0"/>
              </a:rPr>
              <a:t> je </a:t>
            </a:r>
            <a:r>
              <a:rPr lang="en-US" dirty="0" err="1">
                <a:latin typeface="Cambria" panose="02040503050406030204" pitchFamily="18" charset="0"/>
                <a:ea typeface="Cambria" panose="02040503050406030204" pitchFamily="18" charset="0"/>
              </a:rPr>
              <a:t>uvrštena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predmetna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imovina</a:t>
            </a:r>
            <a:r>
              <a:rPr lang="en-US" dirty="0">
                <a:latin typeface="Cambria" panose="02040503050406030204" pitchFamily="18" charset="0"/>
                <a:ea typeface="Cambria" panose="02040503050406030204" pitchFamily="18" charset="0"/>
              </a:rPr>
              <a:t> s </a:t>
            </a:r>
            <a:r>
              <a:rPr lang="en-US" dirty="0" err="1">
                <a:latin typeface="Cambria" panose="02040503050406030204" pitchFamily="18" charset="0"/>
                <a:ea typeface="Cambria" panose="02040503050406030204" pitchFamily="18" charset="0"/>
              </a:rPr>
              <a:t>pravom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korištenja</a:t>
            </a:r>
            <a:r>
              <a:rPr lang="en-US" dirty="0">
                <a:latin typeface="Cambria" panose="02040503050406030204" pitchFamily="18" charset="0"/>
                <a:ea typeface="Cambria" panose="02040503050406030204" pitchFamily="18" charset="0"/>
              </a:rPr>
              <a:t>; </a:t>
            </a:r>
            <a:endParaRPr lang="bs-Latn-BA" dirty="0">
              <a:latin typeface="Cambria" panose="02040503050406030204" pitchFamily="18" charset="0"/>
              <a:ea typeface="Cambria" panose="02040503050406030204" pitchFamily="18" charset="0"/>
            </a:endParaRPr>
          </a:p>
          <a:p>
            <a:pPr marL="1012433" lvl="1" indent="-337825" algn="just">
              <a:buAutoNum type="alphaLcParenBoth"/>
              <a:tabLst>
                <a:tab pos="528634" algn="l"/>
              </a:tabLst>
            </a:pPr>
            <a:r>
              <a:rPr lang="en-US" sz="1800" b="1" i="1" dirty="0" err="1">
                <a:latin typeface="Cambria" panose="02040503050406030204" pitchFamily="18" charset="0"/>
                <a:ea typeface="Cambria" panose="02040503050406030204" pitchFamily="18" charset="0"/>
              </a:rPr>
              <a:t>obaveze</a:t>
            </a:r>
            <a:r>
              <a:rPr lang="en-US" sz="1800" dirty="0">
                <a:latin typeface="Cambria" panose="02040503050406030204" pitchFamily="18" charset="0"/>
                <a:ea typeface="Cambria" panose="02040503050406030204" pitchFamily="18" charset="0"/>
              </a:rPr>
              <a:t> po </a:t>
            </a:r>
            <a:r>
              <a:rPr lang="en-US" sz="1800" dirty="0" err="1">
                <a:latin typeface="Cambria" panose="02040503050406030204" pitchFamily="18" charset="0"/>
                <a:ea typeface="Cambria" panose="02040503050406030204" pitchFamily="18" charset="0"/>
              </a:rPr>
              <a:t>osnovu</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najma</a:t>
            </a:r>
            <a:r>
              <a:rPr lang="en-US" sz="1800"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odvojeno</a:t>
            </a:r>
            <a:r>
              <a:rPr lang="en-US" sz="1800" b="1" dirty="0">
                <a:latin typeface="Cambria" panose="02040503050406030204" pitchFamily="18" charset="0"/>
                <a:ea typeface="Cambria" panose="02040503050406030204" pitchFamily="18" charset="0"/>
              </a:rPr>
              <a:t> od </a:t>
            </a:r>
            <a:r>
              <a:rPr lang="en-US" sz="1800" b="1" dirty="0" err="1">
                <a:latin typeface="Cambria" panose="02040503050406030204" pitchFamily="18" charset="0"/>
                <a:ea typeface="Cambria" panose="02040503050406030204" pitchFamily="18" charset="0"/>
              </a:rPr>
              <a:t>ostalih</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obaveza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Onda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kada</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obaveze</a:t>
            </a:r>
            <a:r>
              <a:rPr lang="en-US" sz="1800" dirty="0">
                <a:latin typeface="Cambria" panose="02040503050406030204" pitchFamily="18" charset="0"/>
                <a:ea typeface="Cambria" panose="02040503050406030204" pitchFamily="18" charset="0"/>
              </a:rPr>
              <a:t> po </a:t>
            </a:r>
            <a:r>
              <a:rPr lang="en-US" sz="1800" dirty="0" err="1">
                <a:latin typeface="Cambria" panose="02040503050406030204" pitchFamily="18" charset="0"/>
                <a:ea typeface="Cambria" panose="02040503050406030204" pitchFamily="18" charset="0"/>
              </a:rPr>
              <a:t>osnovu</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najma</a:t>
            </a:r>
            <a:r>
              <a:rPr lang="en-US" sz="1800" dirty="0">
                <a:latin typeface="Cambria" panose="02040503050406030204" pitchFamily="18" charset="0"/>
                <a:ea typeface="Cambria" panose="02040503050406030204" pitchFamily="18" charset="0"/>
              </a:rPr>
              <a:t> </a:t>
            </a:r>
            <a:r>
              <a:rPr lang="en-US" sz="1800" u="sng" dirty="0">
                <a:latin typeface="Cambria" panose="02040503050406030204" pitchFamily="18" charset="0"/>
                <a:ea typeface="Cambria" panose="02040503050406030204" pitchFamily="18" charset="0"/>
              </a:rPr>
              <a:t>ne </a:t>
            </a:r>
            <a:r>
              <a:rPr lang="en-US" sz="1800" u="sng" dirty="0" err="1">
                <a:latin typeface="Cambria" panose="02040503050406030204" pitchFamily="18" charset="0"/>
                <a:ea typeface="Cambria" panose="02040503050406030204" pitchFamily="18" charset="0"/>
              </a:rPr>
              <a:t>prikaže</a:t>
            </a:r>
            <a:r>
              <a:rPr lang="en-US" sz="1800" u="sng" dirty="0">
                <a:latin typeface="Cambria" panose="02040503050406030204" pitchFamily="18" charset="0"/>
                <a:ea typeface="Cambria" panose="02040503050406030204" pitchFamily="18" charset="0"/>
              </a:rPr>
              <a:t> </a:t>
            </a:r>
            <a:r>
              <a:rPr lang="en-US" sz="1800" u="sng" dirty="0" err="1">
                <a:latin typeface="Cambria" panose="02040503050406030204" pitchFamily="18" charset="0"/>
                <a:ea typeface="Cambria" panose="02040503050406030204" pitchFamily="18" charset="0"/>
              </a:rPr>
              <a:t>odvojeno</a:t>
            </a:r>
            <a:r>
              <a:rPr lang="en-US" sz="1800" u="sng"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u </a:t>
            </a:r>
            <a:r>
              <a:rPr lang="en-US" sz="1800" dirty="0" err="1">
                <a:latin typeface="Cambria" panose="02040503050406030204" pitchFamily="18" charset="0"/>
                <a:ea typeface="Cambria" panose="02040503050406030204" pitchFamily="18" charset="0"/>
              </a:rPr>
              <a:t>izvještaju</a:t>
            </a:r>
            <a:r>
              <a:rPr lang="en-US" sz="1800" dirty="0">
                <a:latin typeface="Cambria" panose="02040503050406030204" pitchFamily="18" charset="0"/>
                <a:ea typeface="Cambria" panose="02040503050406030204" pitchFamily="18" charset="0"/>
              </a:rPr>
              <a:t> o </a:t>
            </a:r>
            <a:r>
              <a:rPr lang="en-US" sz="1800" dirty="0" err="1">
                <a:latin typeface="Cambria" panose="02040503050406030204" pitchFamily="18" charset="0"/>
                <a:ea typeface="Cambria" panose="02040503050406030204" pitchFamily="18" charset="0"/>
              </a:rPr>
              <a:t>finansijskom</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položaju</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najmodavac</a:t>
            </a:r>
            <a:r>
              <a:rPr lang="en-US" sz="1800" dirty="0">
                <a:latin typeface="Cambria" panose="02040503050406030204" pitchFamily="18" charset="0"/>
                <a:ea typeface="Cambria" panose="02040503050406030204" pitchFamily="18" charset="0"/>
              </a:rPr>
              <a:t> je </a:t>
            </a:r>
            <a:r>
              <a:rPr lang="en-US" sz="1800" dirty="0" err="1">
                <a:latin typeface="Cambria" panose="02040503050406030204" pitchFamily="18" charset="0"/>
                <a:ea typeface="Cambria" panose="02040503050406030204" pitchFamily="18" charset="0"/>
              </a:rPr>
              <a:t>dužan</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objaviti</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podatak</a:t>
            </a:r>
            <a:r>
              <a:rPr lang="en-US" sz="1800" dirty="0">
                <a:latin typeface="Cambria" panose="02040503050406030204" pitchFamily="18" charset="0"/>
                <a:ea typeface="Cambria" panose="02040503050406030204" pitchFamily="18" charset="0"/>
              </a:rPr>
              <a:t> o tome pod </a:t>
            </a:r>
            <a:r>
              <a:rPr lang="en-US" sz="1800" dirty="0" err="1">
                <a:latin typeface="Cambria" panose="02040503050406030204" pitchFamily="18" charset="0"/>
                <a:ea typeface="Cambria" panose="02040503050406030204" pitchFamily="18" charset="0"/>
              </a:rPr>
              <a:t>kojom</a:t>
            </a:r>
            <a:r>
              <a:rPr lang="en-US" sz="1800"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linijskom</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stavkom</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izvještaja</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su</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uvrštene</a:t>
            </a:r>
            <a:r>
              <a:rPr lang="en-US" sz="1800" b="1" dirty="0">
                <a:latin typeface="Cambria" panose="02040503050406030204" pitchFamily="18" charset="0"/>
                <a:ea typeface="Cambria" panose="02040503050406030204" pitchFamily="18" charset="0"/>
              </a:rPr>
              <a:t> date </a:t>
            </a:r>
            <a:r>
              <a:rPr lang="en-US" sz="1800" b="1" dirty="0" err="1">
                <a:latin typeface="Cambria" panose="02040503050406030204" pitchFamily="18" charset="0"/>
                <a:ea typeface="Cambria" panose="02040503050406030204" pitchFamily="18" charset="0"/>
              </a:rPr>
              <a:t>obaveze</a:t>
            </a:r>
            <a:r>
              <a:rPr lang="en-US" sz="1800" dirty="0">
                <a:latin typeface="Cambria" panose="02040503050406030204" pitchFamily="18" charset="0"/>
                <a:ea typeface="Cambria" panose="02040503050406030204" pitchFamily="18" charset="0"/>
              </a:rPr>
              <a:t>. </a:t>
            </a:r>
            <a:endParaRPr lang="bs-Latn-BA" sz="1800" dirty="0">
              <a:latin typeface="Cambria" panose="02040503050406030204" pitchFamily="18" charset="0"/>
              <a:ea typeface="Cambria" panose="02040503050406030204" pitchFamily="18" charset="0"/>
            </a:endParaRPr>
          </a:p>
          <a:p>
            <a:pPr algn="just"/>
            <a:endParaRPr lang="en-US" sz="1800" dirty="0">
              <a:latin typeface="Cambria" panose="02040503050406030204" pitchFamily="18" charset="0"/>
              <a:ea typeface="Cambria" panose="02040503050406030204" pitchFamily="18" charset="0"/>
            </a:endParaRPr>
          </a:p>
        </p:txBody>
      </p:sp>
      <p:graphicFrame>
        <p:nvGraphicFramePr>
          <p:cNvPr id="6" name="Table 5">
            <a:extLst>
              <a:ext uri="{FF2B5EF4-FFF2-40B4-BE49-F238E27FC236}">
                <a16:creationId xmlns="" xmlns:a16="http://schemas.microsoft.com/office/drawing/2014/main" id="{39141073-0ED9-4DB3-92C2-5B2FC90FBC17}"/>
              </a:ext>
            </a:extLst>
          </p:cNvPr>
          <p:cNvGraphicFramePr>
            <a:graphicFrameLocks noGrp="1"/>
          </p:cNvGraphicFramePr>
          <p:nvPr>
            <p:extLst>
              <p:ext uri="{D42A27DB-BD31-4B8C-83A1-F6EECF244321}">
                <p14:modId xmlns:p14="http://schemas.microsoft.com/office/powerpoint/2010/main" val="2650613299"/>
              </p:ext>
            </p:extLst>
          </p:nvPr>
        </p:nvGraphicFramePr>
        <p:xfrm>
          <a:off x="8020341" y="2925406"/>
          <a:ext cx="2959253" cy="487911"/>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021- GRAĐEVINSKI</a:t>
                      </a:r>
                      <a:r>
                        <a:rPr lang="bs-Latn-BA" sz="1200" baseline="0" dirty="0">
                          <a:effectLst/>
                          <a:latin typeface="Cambria" panose="02040503050406030204" pitchFamily="18" charset="0"/>
                          <a:ea typeface="Cambria" panose="02040503050406030204" pitchFamily="18" charset="0"/>
                        </a:rPr>
                        <a:t> OBJEKTI</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277599">
                <a:tc>
                  <a:txBody>
                    <a:bodyPr/>
                    <a:lstStyle/>
                    <a:p>
                      <a:pPr algn="ctr">
                        <a:lnSpc>
                          <a:spcPct val="115000"/>
                        </a:lnSpc>
                        <a:spcAft>
                          <a:spcPts val="0"/>
                        </a:spcAft>
                      </a:pPr>
                      <a:r>
                        <a:rPr lang="bs-Latn-BA" sz="1300" dirty="0">
                          <a:effectLst/>
                          <a:latin typeface="Cambria" panose="02040503050406030204" pitchFamily="18" charset="0"/>
                          <a:ea typeface="Cambria" panose="02040503050406030204" pitchFamily="18" charset="0"/>
                        </a:rPr>
                        <a:t> X</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lnSpc>
                          <a:spcPct val="115000"/>
                        </a:lnSpc>
                        <a:spcAft>
                          <a:spcPts val="0"/>
                        </a:spcAft>
                      </a:pPr>
                      <a:r>
                        <a:rPr lang="bs-Latn-BA"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graphicFrame>
        <p:nvGraphicFramePr>
          <p:cNvPr id="7" name="Table 6">
            <a:extLst>
              <a:ext uri="{FF2B5EF4-FFF2-40B4-BE49-F238E27FC236}">
                <a16:creationId xmlns="" xmlns:a16="http://schemas.microsoft.com/office/drawing/2014/main" id="{43B0CA5C-0960-4BE5-9845-0186F7C1085F}"/>
              </a:ext>
            </a:extLst>
          </p:cNvPr>
          <p:cNvGraphicFramePr>
            <a:graphicFrameLocks noGrp="1"/>
          </p:cNvGraphicFramePr>
          <p:nvPr>
            <p:extLst>
              <p:ext uri="{D42A27DB-BD31-4B8C-83A1-F6EECF244321}">
                <p14:modId xmlns:p14="http://schemas.microsoft.com/office/powerpoint/2010/main" val="2604090605"/>
              </p:ext>
            </p:extLst>
          </p:nvPr>
        </p:nvGraphicFramePr>
        <p:xfrm>
          <a:off x="8020341" y="5124337"/>
          <a:ext cx="2959253" cy="487911"/>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419- DUGOROČNE</a:t>
                      </a:r>
                      <a:r>
                        <a:rPr lang="bs-Latn-BA" sz="1200" baseline="0" dirty="0">
                          <a:effectLst/>
                          <a:latin typeface="Cambria" panose="02040503050406030204" pitchFamily="18" charset="0"/>
                          <a:ea typeface="Cambria" panose="02040503050406030204" pitchFamily="18" charset="0"/>
                        </a:rPr>
                        <a:t> FINANSIJSKE OBAVEZE</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277599">
                <a:tc>
                  <a:txBody>
                    <a:bodyPr/>
                    <a:lstStyle/>
                    <a:p>
                      <a:pPr algn="ctr">
                        <a:lnSpc>
                          <a:spcPct val="115000"/>
                        </a:lnSpc>
                        <a:spcAft>
                          <a:spcPts val="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  X</a:t>
                      </a:r>
                      <a:endParaRPr lang="en-US" sz="13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sp>
        <p:nvSpPr>
          <p:cNvPr id="8" name="Rectangle 7">
            <a:extLst>
              <a:ext uri="{FF2B5EF4-FFF2-40B4-BE49-F238E27FC236}">
                <a16:creationId xmlns="" xmlns:a16="http://schemas.microsoft.com/office/drawing/2014/main" id="{DC315286-DB9B-4837-903D-D30166EF0C78}"/>
              </a:ext>
            </a:extLst>
          </p:cNvPr>
          <p:cNvSpPr/>
          <p:nvPr/>
        </p:nvSpPr>
        <p:spPr>
          <a:xfrm>
            <a:off x="4595975" y="3874964"/>
            <a:ext cx="1609516" cy="2797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2"/>
          </a:p>
        </p:txBody>
      </p:sp>
      <p:cxnSp>
        <p:nvCxnSpPr>
          <p:cNvPr id="9" name="Straight Connector 8">
            <a:extLst>
              <a:ext uri="{FF2B5EF4-FFF2-40B4-BE49-F238E27FC236}">
                <a16:creationId xmlns="" xmlns:a16="http://schemas.microsoft.com/office/drawing/2014/main" id="{85CCA2A6-6740-4932-9E90-E6AEBC324990}"/>
              </a:ext>
            </a:extLst>
          </p:cNvPr>
          <p:cNvCxnSpPr>
            <a:cxnSpLocks/>
          </p:cNvCxnSpPr>
          <p:nvPr/>
        </p:nvCxnSpPr>
        <p:spPr>
          <a:xfrm flipH="1">
            <a:off x="6205492" y="3963439"/>
            <a:ext cx="23792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 xmlns:a16="http://schemas.microsoft.com/office/drawing/2014/main" id="{AAEA71A7-D419-4F32-83D7-19378DB4E4DC}"/>
              </a:ext>
            </a:extLst>
          </p:cNvPr>
          <p:cNvCxnSpPr>
            <a:cxnSpLocks/>
          </p:cNvCxnSpPr>
          <p:nvPr/>
        </p:nvCxnSpPr>
        <p:spPr>
          <a:xfrm flipV="1">
            <a:off x="8584707" y="3546490"/>
            <a:ext cx="0" cy="4169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E47B5500-8D21-4083-8210-83AC14E028EB}"/>
              </a:ext>
            </a:extLst>
          </p:cNvPr>
          <p:cNvSpPr/>
          <p:nvPr/>
        </p:nvSpPr>
        <p:spPr>
          <a:xfrm>
            <a:off x="5218891" y="6224643"/>
            <a:ext cx="2176208" cy="3181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2"/>
          </a:p>
        </p:txBody>
      </p:sp>
      <p:cxnSp>
        <p:nvCxnSpPr>
          <p:cNvPr id="15" name="Straight Connector 14">
            <a:extLst>
              <a:ext uri="{FF2B5EF4-FFF2-40B4-BE49-F238E27FC236}">
                <a16:creationId xmlns="" xmlns:a16="http://schemas.microsoft.com/office/drawing/2014/main" id="{2230A6F6-BB09-4B11-8D3F-0E18AA9C8078}"/>
              </a:ext>
            </a:extLst>
          </p:cNvPr>
          <p:cNvCxnSpPr>
            <a:cxnSpLocks/>
          </p:cNvCxnSpPr>
          <p:nvPr/>
        </p:nvCxnSpPr>
        <p:spPr>
          <a:xfrm flipH="1">
            <a:off x="7395100" y="6317502"/>
            <a:ext cx="285860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 xmlns:a16="http://schemas.microsoft.com/office/drawing/2014/main" id="{D98235F6-AC81-4A1F-BE32-566F40D69571}"/>
              </a:ext>
            </a:extLst>
          </p:cNvPr>
          <p:cNvCxnSpPr>
            <a:cxnSpLocks/>
          </p:cNvCxnSpPr>
          <p:nvPr/>
        </p:nvCxnSpPr>
        <p:spPr>
          <a:xfrm flipV="1">
            <a:off x="10253709" y="5835011"/>
            <a:ext cx="0" cy="4824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69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Koja vrijednost se evidentira na kontima 021/419? </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10214499" cy="3733040"/>
          </a:xfrm>
        </p:spPr>
        <p:txBody>
          <a:bodyPr>
            <a:noAutofit/>
          </a:bodyPr>
          <a:lstStyle/>
          <a:p>
            <a:pPr algn="just"/>
            <a:r>
              <a:rPr lang="en-US" sz="1600" i="1" dirty="0" err="1">
                <a:latin typeface="Cambria" panose="02040503050406030204" pitchFamily="18" charset="0"/>
                <a:ea typeface="Cambria" panose="02040503050406030204" pitchFamily="18" charset="0"/>
              </a:rPr>
              <a:t>Pravno</a:t>
            </a:r>
            <a:r>
              <a:rPr lang="en-US" sz="1600" i="1" dirty="0">
                <a:latin typeface="Cambria" panose="02040503050406030204" pitchFamily="18" charset="0"/>
                <a:ea typeface="Cambria" panose="02040503050406030204" pitchFamily="18" charset="0"/>
              </a:rPr>
              <a:t> lice „A“ (</a:t>
            </a:r>
            <a:r>
              <a:rPr lang="en-US" sz="1600" i="1" dirty="0" err="1">
                <a:latin typeface="Cambria" panose="02040503050406030204" pitchFamily="18" charset="0"/>
                <a:ea typeface="Cambria" panose="02040503050406030204" pitchFamily="18" charset="0"/>
              </a:rPr>
              <a:t>najmoprimac</a:t>
            </a:r>
            <a:r>
              <a:rPr lang="en-US" sz="1600" i="1" dirty="0">
                <a:latin typeface="Cambria" panose="02040503050406030204" pitchFamily="18" charset="0"/>
                <a:ea typeface="Cambria" panose="02040503050406030204" pitchFamily="18" charset="0"/>
              </a:rPr>
              <a:t>) u </a:t>
            </a:r>
            <a:r>
              <a:rPr lang="en-US" sz="1600" i="1" dirty="0" err="1">
                <a:latin typeface="Cambria" panose="02040503050406030204" pitchFamily="18" charset="0"/>
                <a:ea typeface="Cambria" panose="02040503050406030204" pitchFamily="18" charset="0"/>
              </a:rPr>
              <a:t>najam</a:t>
            </a:r>
            <a:r>
              <a:rPr lang="en-US" sz="1600" i="1" dirty="0">
                <a:latin typeface="Cambria" panose="02040503050406030204" pitchFamily="18" charset="0"/>
                <a:ea typeface="Cambria" panose="02040503050406030204" pitchFamily="18" charset="0"/>
              </a:rPr>
              <a:t> je </a:t>
            </a:r>
            <a:r>
              <a:rPr lang="en-US" sz="1600" i="1" dirty="0" err="1">
                <a:latin typeface="Cambria" panose="02040503050406030204" pitchFamily="18" charset="0"/>
                <a:ea typeface="Cambria" panose="02040503050406030204" pitchFamily="18" charset="0"/>
              </a:rPr>
              <a:t>uzelo</a:t>
            </a:r>
            <a:r>
              <a:rPr lang="en-US" sz="1600" i="1" dirty="0">
                <a:latin typeface="Cambria" panose="02040503050406030204" pitchFamily="18" charset="0"/>
                <a:ea typeface="Cambria" panose="02040503050406030204" pitchFamily="18" charset="0"/>
              </a:rPr>
              <a:t> od </a:t>
            </a:r>
            <a:r>
              <a:rPr lang="en-US" sz="1600" i="1" dirty="0" err="1">
                <a:latin typeface="Cambria" panose="02040503050406030204" pitchFamily="18" charset="0"/>
                <a:ea typeface="Cambria" panose="02040503050406030204" pitchFamily="18" charset="0"/>
              </a:rPr>
              <a:t>pravnog</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lica</a:t>
            </a:r>
            <a:r>
              <a:rPr lang="en-US" sz="1600" i="1" dirty="0">
                <a:latin typeface="Cambria" panose="02040503050406030204" pitchFamily="18" charset="0"/>
                <a:ea typeface="Cambria" panose="02040503050406030204" pitchFamily="18" charset="0"/>
              </a:rPr>
              <a:t> „B“ </a:t>
            </a:r>
            <a:r>
              <a:rPr lang="en-US" sz="1600" i="1" dirty="0" err="1">
                <a:latin typeface="Cambria" panose="02040503050406030204" pitchFamily="18" charset="0"/>
                <a:ea typeface="Cambria" panose="02040503050406030204" pitchFamily="18" charset="0"/>
              </a:rPr>
              <a:t>poslovni</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prostor</a:t>
            </a:r>
            <a:r>
              <a:rPr lang="en-US" sz="1600" i="1" dirty="0">
                <a:latin typeface="Cambria" panose="02040503050406030204" pitchFamily="18" charset="0"/>
                <a:ea typeface="Cambria" panose="02040503050406030204" pitchFamily="18" charset="0"/>
              </a:rPr>
              <a:t> u </a:t>
            </a:r>
            <a:r>
              <a:rPr lang="en-US" sz="1600" i="1" dirty="0" err="1">
                <a:latin typeface="Cambria" panose="02040503050406030204" pitchFamily="18" charset="0"/>
                <a:ea typeface="Cambria" panose="02040503050406030204" pitchFamily="18" charset="0"/>
              </a:rPr>
              <a:t>trajanju</a:t>
            </a:r>
            <a:r>
              <a:rPr lang="en-US" sz="1600" i="1" dirty="0">
                <a:latin typeface="Cambria" panose="02040503050406030204" pitchFamily="18" charset="0"/>
                <a:ea typeface="Cambria" panose="02040503050406030204" pitchFamily="18" charset="0"/>
              </a:rPr>
              <a:t> od 5 </a:t>
            </a:r>
            <a:r>
              <a:rPr lang="en-US" sz="1600" i="1" dirty="0" err="1">
                <a:latin typeface="Cambria" panose="02040503050406030204" pitchFamily="18" charset="0"/>
                <a:ea typeface="Cambria" panose="02040503050406030204" pitchFamily="18" charset="0"/>
              </a:rPr>
              <a:t>godina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Godišnji</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iznos</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zakupa</a:t>
            </a:r>
            <a:r>
              <a:rPr lang="en-US" sz="1600" i="1" dirty="0">
                <a:latin typeface="Cambria" panose="02040503050406030204" pitchFamily="18" charset="0"/>
                <a:ea typeface="Cambria" panose="02040503050406030204" pitchFamily="18" charset="0"/>
              </a:rPr>
              <a:t> je 120.000,00 KM</a:t>
            </a:r>
            <a:r>
              <a:rPr lang="bs-Latn-BA" sz="1600" i="1" dirty="0">
                <a:latin typeface="Cambria" panose="02040503050406030204" pitchFamily="18" charset="0"/>
                <a:ea typeface="Cambria" panose="02040503050406030204" pitchFamily="18" charset="0"/>
              </a:rPr>
              <a:t> (bez PDV-a)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tj</a:t>
            </a:r>
            <a:r>
              <a:rPr lang="en-US" sz="1600" i="1" dirty="0">
                <a:latin typeface="Cambria" panose="02040503050406030204" pitchFamily="18" charset="0"/>
                <a:ea typeface="Cambria" panose="02040503050406030204" pitchFamily="18" charset="0"/>
              </a:rPr>
              <a:t>. 600.000,00 KM za </a:t>
            </a:r>
            <a:r>
              <a:rPr lang="en-US" sz="1600" i="1" dirty="0" err="1">
                <a:latin typeface="Cambria" panose="02040503050406030204" pitchFamily="18" charset="0"/>
                <a:ea typeface="Cambria" panose="02040503050406030204" pitchFamily="18" charset="0"/>
              </a:rPr>
              <a:t>ukupan</a:t>
            </a:r>
            <a:r>
              <a:rPr lang="en-US" sz="1600" i="1" dirty="0">
                <a:latin typeface="Cambria" panose="02040503050406030204" pitchFamily="18" charset="0"/>
                <a:ea typeface="Cambria" panose="02040503050406030204" pitchFamily="18" charset="0"/>
              </a:rPr>
              <a:t> period </a:t>
            </a:r>
            <a:r>
              <a:rPr lang="en-US" sz="1600" i="1" dirty="0" err="1">
                <a:latin typeface="Cambria" panose="02040503050406030204" pitchFamily="18" charset="0"/>
                <a:ea typeface="Cambria" panose="02040503050406030204" pitchFamily="18" charset="0"/>
              </a:rPr>
              <a:t>trajanja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najma</a:t>
            </a:r>
            <a:r>
              <a:rPr lang="en-US" sz="1600" i="1" dirty="0">
                <a:latin typeface="Cambria" panose="02040503050406030204" pitchFamily="18" charset="0"/>
                <a:ea typeface="Cambria" panose="02040503050406030204" pitchFamily="18" charset="0"/>
              </a:rPr>
              <a:t>.</a:t>
            </a:r>
          </a:p>
          <a:p>
            <a:endParaRPr lang="bs-Latn-BA" sz="1600" dirty="0">
              <a:latin typeface="Cambria" panose="02040503050406030204" pitchFamily="18" charset="0"/>
              <a:ea typeface="Cambria" panose="02040503050406030204" pitchFamily="18" charset="0"/>
            </a:endParaRPr>
          </a:p>
          <a:p>
            <a:pPr marL="0" indent="0">
              <a:buNone/>
            </a:pPr>
            <a:r>
              <a:rPr lang="bs-Latn-BA" sz="1600" b="1" u="sng" dirty="0">
                <a:latin typeface="Cambria" panose="02040503050406030204" pitchFamily="18" charset="0"/>
                <a:ea typeface="Cambria" panose="02040503050406030204" pitchFamily="18" charset="0"/>
              </a:rPr>
              <a:t>Vrijednost obaveze</a:t>
            </a:r>
          </a:p>
          <a:p>
            <a:pPr marL="0" indent="0" algn="just">
              <a:buNone/>
            </a:pPr>
            <a:r>
              <a:rPr lang="bs-Latn-BA" sz="1600" dirty="0">
                <a:latin typeface="Cambria" panose="02040503050406030204" pitchFamily="18" charset="0"/>
                <a:ea typeface="Cambria" panose="02040503050406030204" pitchFamily="18" charset="0"/>
              </a:rPr>
              <a:t>Paragraf 26: </a:t>
            </a:r>
            <a:r>
              <a:rPr lang="en-US" sz="1600" i="1" dirty="0">
                <a:latin typeface="Cambria" panose="02040503050406030204" pitchFamily="18" charset="0"/>
                <a:ea typeface="Cambria" panose="02040503050406030204" pitchFamily="18" charset="0"/>
              </a:rPr>
              <a:t>Na </a:t>
            </a:r>
            <a:r>
              <a:rPr lang="en-US" sz="1600" i="1" dirty="0" err="1">
                <a:latin typeface="Cambria" panose="02040503050406030204" pitchFamily="18" charset="0"/>
                <a:ea typeface="Cambria" panose="02040503050406030204" pitchFamily="18" charset="0"/>
              </a:rPr>
              <a:t>prvi</a:t>
            </a:r>
            <a:r>
              <a:rPr lang="en-US" sz="1600" i="1" dirty="0">
                <a:latin typeface="Cambria" panose="02040503050406030204" pitchFamily="18" charset="0"/>
                <a:ea typeface="Cambria" panose="02040503050406030204" pitchFamily="18" charset="0"/>
              </a:rPr>
              <a:t> dan </a:t>
            </a:r>
            <a:r>
              <a:rPr lang="en-US" sz="1600" i="1" dirty="0" err="1">
                <a:latin typeface="Cambria" panose="02040503050406030204" pitchFamily="18" charset="0"/>
                <a:ea typeface="Cambria" panose="02040503050406030204" pitchFamily="18" charset="0"/>
              </a:rPr>
              <a:t>trajanja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najma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najmoprimac</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obavezu</a:t>
            </a:r>
            <a:r>
              <a:rPr lang="en-US" sz="1600" i="1" dirty="0">
                <a:latin typeface="Cambria" panose="02040503050406030204" pitchFamily="18" charset="0"/>
                <a:ea typeface="Cambria" panose="02040503050406030204" pitchFamily="18" charset="0"/>
              </a:rPr>
              <a:t> po </a:t>
            </a:r>
            <a:r>
              <a:rPr lang="en-US" sz="1600" i="1" dirty="0" err="1">
                <a:latin typeface="Cambria" panose="02040503050406030204" pitchFamily="18" charset="0"/>
                <a:ea typeface="Cambria" panose="02040503050406030204" pitchFamily="18" charset="0"/>
              </a:rPr>
              <a:t>osnovu</a:t>
            </a:r>
            <a:r>
              <a:rPr lang="en-US" sz="1600" i="1" dirty="0">
                <a:latin typeface="Cambria" panose="02040503050406030204" pitchFamily="18" charset="0"/>
                <a:ea typeface="Cambria" panose="02040503050406030204" pitchFamily="18" charset="0"/>
              </a:rPr>
              <a:t> tog </a:t>
            </a:r>
            <a:r>
              <a:rPr lang="en-US" sz="1600" i="1" dirty="0" err="1">
                <a:latin typeface="Cambria" panose="02040503050406030204" pitchFamily="18" charset="0"/>
                <a:ea typeface="Cambria" panose="02040503050406030204" pitchFamily="18" charset="0"/>
              </a:rPr>
              <a:t>najma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mjeri</a:t>
            </a:r>
            <a:r>
              <a:rPr lang="en-US" sz="1600" i="1" dirty="0">
                <a:latin typeface="Cambria" panose="02040503050406030204" pitchFamily="18" charset="0"/>
                <a:ea typeface="Cambria" panose="02040503050406030204" pitchFamily="18" charset="0"/>
              </a:rPr>
              <a:t> po </a:t>
            </a:r>
            <a:r>
              <a:rPr lang="en-US" sz="1600" i="1" dirty="0" err="1">
                <a:latin typeface="Cambria" panose="02040503050406030204" pitchFamily="18" charset="0"/>
                <a:ea typeface="Cambria" panose="02040503050406030204" pitchFamily="18" charset="0"/>
              </a:rPr>
              <a:t>sadašnjoj</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vrijednosti</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svih</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plaćanja</a:t>
            </a:r>
            <a:r>
              <a:rPr lang="en-US" sz="1600" i="1" dirty="0">
                <a:latin typeface="Cambria" panose="02040503050406030204" pitchFamily="18" charset="0"/>
                <a:ea typeface="Cambria" panose="02040503050406030204" pitchFamily="18" charset="0"/>
              </a:rPr>
              <a:t> u </a:t>
            </a:r>
            <a:r>
              <a:rPr lang="en-US" sz="1600" i="1" dirty="0" err="1">
                <a:latin typeface="Cambria" panose="02040503050406030204" pitchFamily="18" charset="0"/>
                <a:ea typeface="Cambria" panose="02040503050406030204" pitchFamily="18" charset="0"/>
              </a:rPr>
              <a:t>vezi</a:t>
            </a:r>
            <a:r>
              <a:rPr lang="en-US" sz="1600" i="1" dirty="0">
                <a:latin typeface="Cambria" panose="02040503050406030204" pitchFamily="18" charset="0"/>
                <a:ea typeface="Cambria" panose="02040503050406030204" pitchFamily="18" charset="0"/>
              </a:rPr>
              <a:t> s </a:t>
            </a:r>
            <a:r>
              <a:rPr lang="en-US" sz="1600" i="1" dirty="0" err="1">
                <a:latin typeface="Cambria" panose="02040503050406030204" pitchFamily="18" charset="0"/>
                <a:ea typeface="Cambria" panose="02040503050406030204" pitchFamily="18" charset="0"/>
              </a:rPr>
              <a:t>najmom</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koja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nisu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izvršena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taj</a:t>
            </a:r>
            <a:r>
              <a:rPr lang="en-US" sz="1600" i="1" dirty="0">
                <a:latin typeface="Cambria" panose="02040503050406030204" pitchFamily="18" charset="0"/>
                <a:ea typeface="Cambria" panose="02040503050406030204" pitchFamily="18" charset="0"/>
              </a:rPr>
              <a:t> dan. Ta </a:t>
            </a:r>
            <a:r>
              <a:rPr lang="en-US" sz="1600" i="1" dirty="0" err="1">
                <a:latin typeface="Cambria" panose="02040503050406030204" pitchFamily="18" charset="0"/>
                <a:ea typeface="Cambria" panose="02040503050406030204" pitchFamily="18" charset="0"/>
              </a:rPr>
              <a:t>plaćanja</a:t>
            </a:r>
            <a:r>
              <a:rPr lang="en-US" sz="1600" i="1" dirty="0">
                <a:latin typeface="Cambria" panose="02040503050406030204" pitchFamily="18" charset="0"/>
                <a:ea typeface="Cambria" panose="02040503050406030204" pitchFamily="18" charset="0"/>
              </a:rPr>
              <a:t> se </a:t>
            </a:r>
            <a:r>
              <a:rPr lang="en-US" sz="1600" i="1" dirty="0" err="1">
                <a:latin typeface="Cambria" panose="02040503050406030204" pitchFamily="18" charset="0"/>
                <a:ea typeface="Cambria" panose="02040503050406030204" pitchFamily="18" charset="0"/>
              </a:rPr>
              <a:t>diskontuju</a:t>
            </a:r>
            <a:r>
              <a:rPr lang="en-US" sz="1600" i="1" dirty="0">
                <a:latin typeface="Cambria" panose="02040503050406030204" pitchFamily="18" charset="0"/>
                <a:ea typeface="Cambria" panose="02040503050406030204" pitchFamily="18" charset="0"/>
              </a:rPr>
              <a:t> po </a:t>
            </a:r>
            <a:r>
              <a:rPr lang="en-US" sz="1600" i="1" dirty="0" err="1">
                <a:latin typeface="Cambria" panose="02040503050406030204" pitchFamily="18" charset="0"/>
                <a:ea typeface="Cambria" panose="02040503050406030204" pitchFamily="18" charset="0"/>
              </a:rPr>
              <a:t>kamatnoj</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stopi</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sadržanoj</a:t>
            </a:r>
            <a:r>
              <a:rPr lang="en-US" sz="1600" i="1" dirty="0">
                <a:latin typeface="Cambria" panose="02040503050406030204" pitchFamily="18" charset="0"/>
                <a:ea typeface="Cambria" panose="02040503050406030204" pitchFamily="18" charset="0"/>
              </a:rPr>
              <a:t> u </a:t>
            </a:r>
            <a:r>
              <a:rPr lang="en-US" sz="1600" i="1" dirty="0" err="1">
                <a:latin typeface="Cambria" panose="02040503050406030204" pitchFamily="18" charset="0"/>
                <a:ea typeface="Cambria" panose="02040503050406030204" pitchFamily="18" charset="0"/>
              </a:rPr>
              <a:t>najmu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ako</a:t>
            </a:r>
            <a:r>
              <a:rPr lang="en-US" sz="1600" i="1" dirty="0">
                <a:latin typeface="Cambria" panose="02040503050406030204" pitchFamily="18" charset="0"/>
                <a:ea typeface="Cambria" panose="02040503050406030204" pitchFamily="18" charset="0"/>
              </a:rPr>
              <a:t> je </a:t>
            </a:r>
            <a:r>
              <a:rPr lang="en-US" sz="1600" i="1" dirty="0" err="1">
                <a:latin typeface="Cambria" panose="02040503050406030204" pitchFamily="18" charset="0"/>
                <a:ea typeface="Cambria" panose="02040503050406030204" pitchFamily="18" charset="0"/>
              </a:rPr>
              <a:t>stopu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lako</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utvrditi</a:t>
            </a:r>
            <a:r>
              <a:rPr lang="en-US" sz="1600" i="1" dirty="0">
                <a:latin typeface="Cambria" panose="02040503050406030204" pitchFamily="18" charset="0"/>
                <a:ea typeface="Cambria" panose="02040503050406030204" pitchFamily="18" charset="0"/>
              </a:rPr>
              <a:t>. U </a:t>
            </a:r>
            <a:r>
              <a:rPr lang="en-US" sz="1600" i="1" dirty="0" err="1">
                <a:latin typeface="Cambria" panose="02040503050406030204" pitchFamily="18" charset="0"/>
                <a:ea typeface="Cambria" panose="02040503050406030204" pitchFamily="18" charset="0"/>
              </a:rPr>
              <a:t>slučajevima</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kad</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tu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kamatnu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stopu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nije</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moguće</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lako</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utvrditi</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najmoprimac</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primjenjuje</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inkrementalnu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kamatnu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stopu</a:t>
            </a:r>
            <a:r>
              <a:rPr lang="en-US" sz="1600" i="1" dirty="0">
                <a:latin typeface="Cambria" panose="02040503050406030204" pitchFamily="18" charset="0"/>
                <a:ea typeface="Cambria" panose="02040503050406030204" pitchFamily="18" charset="0"/>
              </a:rPr>
              <a:t> </a:t>
            </a:r>
            <a:r>
              <a:rPr lang="en-US" sz="1600" i="1" dirty="0" err="1">
                <a:latin typeface="Cambria" panose="02040503050406030204" pitchFamily="18" charset="0"/>
                <a:ea typeface="Cambria" panose="02040503050406030204" pitchFamily="18" charset="0"/>
              </a:rPr>
              <a:t>zaduženja</a:t>
            </a:r>
            <a:r>
              <a:rPr lang="en-US" sz="1600" i="1" dirty="0">
                <a:latin typeface="Cambria" panose="02040503050406030204" pitchFamily="18" charset="0"/>
                <a:ea typeface="Cambria" panose="02040503050406030204" pitchFamily="18" charset="0"/>
              </a:rPr>
              <a:t>. </a:t>
            </a:r>
            <a:endParaRPr lang="bs-Latn-BA" sz="1600" i="1" dirty="0">
              <a:latin typeface="Cambria" panose="02040503050406030204" pitchFamily="18" charset="0"/>
              <a:ea typeface="Cambria" panose="02040503050406030204" pitchFamily="18" charset="0"/>
            </a:endParaRPr>
          </a:p>
          <a:p>
            <a:pPr marL="0" indent="0" algn="just">
              <a:buNone/>
            </a:pPr>
            <a:endParaRPr lang="bs-Latn-BA" sz="1600" i="1" dirty="0">
              <a:latin typeface="Cambria" panose="02040503050406030204" pitchFamily="18" charset="0"/>
              <a:ea typeface="Cambria" panose="02040503050406030204" pitchFamily="18" charset="0"/>
            </a:endParaRPr>
          </a:p>
          <a:p>
            <a:pPr marL="0" indent="0" algn="ctr">
              <a:buNone/>
            </a:pPr>
            <a:r>
              <a:rPr lang="bs-Latn-BA" sz="1600" b="1" dirty="0">
                <a:latin typeface="Cambria" panose="02040503050406030204" pitchFamily="18" charset="0"/>
                <a:ea typeface="Cambria" panose="02040503050406030204" pitchFamily="18" charset="0"/>
              </a:rPr>
              <a:t>Obaveza k-to 419 = Neizvršena plaćanja (600.000,00 KM) * inkrementalna stopa (diskont)</a:t>
            </a:r>
          </a:p>
          <a:p>
            <a:pPr marL="0" indent="0" algn="just">
              <a:buNone/>
            </a:pPr>
            <a:endParaRPr lang="bs-Latn-BA" sz="1600" i="1" dirty="0">
              <a:latin typeface="Cambria" panose="02040503050406030204" pitchFamily="18" charset="0"/>
              <a:ea typeface="Cambria" panose="02040503050406030204" pitchFamily="18" charset="0"/>
            </a:endParaRPr>
          </a:p>
          <a:p>
            <a:pPr marL="0" indent="0" algn="just">
              <a:buNone/>
            </a:pPr>
            <a:r>
              <a:rPr lang="bs-Latn-BA" sz="1600" b="1" i="1" dirty="0">
                <a:latin typeface="Cambria" panose="02040503050406030204" pitchFamily="18" charset="0"/>
                <a:ea typeface="Cambria" panose="02040503050406030204" pitchFamily="18" charset="0"/>
              </a:rPr>
              <a:t>Inkrementalna stopa </a:t>
            </a:r>
            <a:r>
              <a:rPr lang="en-US" sz="1600" dirty="0">
                <a:latin typeface="Cambria" panose="02040503050406030204" pitchFamily="18" charset="0"/>
                <a:ea typeface="Cambria" panose="02040503050406030204" pitchFamily="18" charset="0"/>
              </a:rPr>
              <a:t>je </a:t>
            </a:r>
            <a:r>
              <a:rPr lang="en-US" sz="1600" dirty="0" err="1">
                <a:latin typeface="Cambria" panose="02040503050406030204" pitchFamily="18" charset="0"/>
                <a:ea typeface="Cambria" panose="02040503050406030204" pitchFamily="18" charset="0"/>
              </a:rPr>
              <a:t>ona</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kamatna</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stopa</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koju</a:t>
            </a:r>
            <a:r>
              <a:rPr lang="en-US" sz="1600" dirty="0">
                <a:latin typeface="Cambria" panose="02040503050406030204" pitchFamily="18" charset="0"/>
                <a:ea typeface="Cambria" panose="02040503050406030204" pitchFamily="18" charset="0"/>
              </a:rPr>
              <a:t> bi </a:t>
            </a:r>
            <a:r>
              <a:rPr lang="en-US" sz="1600" dirty="0" err="1">
                <a:latin typeface="Cambria" panose="02040503050406030204" pitchFamily="18" charset="0"/>
                <a:ea typeface="Cambria" panose="02040503050406030204" pitchFamily="18" charset="0"/>
              </a:rPr>
              <a:t>najmoprimac</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morao</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platiti</a:t>
            </a:r>
            <a:r>
              <a:rPr lang="en-US" sz="1600" dirty="0">
                <a:latin typeface="Cambria" panose="02040503050406030204" pitchFamily="18" charset="0"/>
                <a:ea typeface="Cambria" panose="02040503050406030204" pitchFamily="18" charset="0"/>
              </a:rPr>
              <a:t> da u </a:t>
            </a:r>
            <a:r>
              <a:rPr lang="en-US" sz="1600" dirty="0" err="1">
                <a:latin typeface="Cambria" panose="02040503050406030204" pitchFamily="18" charset="0"/>
                <a:ea typeface="Cambria" panose="02040503050406030204" pitchFamily="18" charset="0"/>
              </a:rPr>
              <a:t>sličnom</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roku</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i</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uz</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slične</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garancije</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posudi</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sredstva</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neophodna</a:t>
            </a:r>
            <a:r>
              <a:rPr lang="en-US" sz="1600" dirty="0">
                <a:latin typeface="Cambria" panose="02040503050406030204" pitchFamily="18" charset="0"/>
                <a:ea typeface="Cambria" panose="02040503050406030204" pitchFamily="18" charset="0"/>
              </a:rPr>
              <a:t> za </a:t>
            </a:r>
            <a:r>
              <a:rPr lang="en-US" sz="1600" dirty="0" err="1">
                <a:latin typeface="Cambria" panose="02040503050406030204" pitchFamily="18" charset="0"/>
                <a:ea typeface="Cambria" panose="02040503050406030204" pitchFamily="18" charset="0"/>
              </a:rPr>
              <a:t>nabavku</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imovine</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slične</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vrijednosti</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kao</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imovine</a:t>
            </a:r>
            <a:r>
              <a:rPr lang="en-US" sz="1600" dirty="0">
                <a:latin typeface="Cambria" panose="02040503050406030204" pitchFamily="18" charset="0"/>
                <a:ea typeface="Cambria" panose="02040503050406030204" pitchFamily="18" charset="0"/>
              </a:rPr>
              <a:t> s </a:t>
            </a:r>
            <a:r>
              <a:rPr lang="en-US" sz="1600" dirty="0" err="1">
                <a:latin typeface="Cambria" panose="02040503050406030204" pitchFamily="18" charset="0"/>
                <a:ea typeface="Cambria" panose="02040503050406030204" pitchFamily="18" charset="0"/>
              </a:rPr>
              <a:t>pravom</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korištenja</a:t>
            </a:r>
            <a:r>
              <a:rPr lang="en-US" sz="1600" dirty="0">
                <a:latin typeface="Cambria" panose="02040503050406030204" pitchFamily="18" charset="0"/>
                <a:ea typeface="Cambria" panose="02040503050406030204" pitchFamily="18" charset="0"/>
              </a:rPr>
              <a:t> u </a:t>
            </a:r>
            <a:r>
              <a:rPr lang="en-US" sz="1600" dirty="0" err="1">
                <a:latin typeface="Cambria" panose="02040503050406030204" pitchFamily="18" charset="0"/>
                <a:ea typeface="Cambria" panose="02040503050406030204" pitchFamily="18" charset="0"/>
              </a:rPr>
              <a:t>sličnom</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ekonomskom</a:t>
            </a:r>
            <a:r>
              <a:rPr lang="en-US" sz="1600" dirty="0">
                <a:latin typeface="Cambria" panose="02040503050406030204" pitchFamily="18" charset="0"/>
                <a:ea typeface="Cambria" panose="02040503050406030204" pitchFamily="18" charset="0"/>
              </a:rPr>
              <a:t> </a:t>
            </a:r>
            <a:r>
              <a:rPr lang="en-US" sz="1600" dirty="0" err="1">
                <a:latin typeface="Cambria" panose="02040503050406030204" pitchFamily="18" charset="0"/>
                <a:ea typeface="Cambria" panose="02040503050406030204" pitchFamily="18" charset="0"/>
              </a:rPr>
              <a:t>okruženju</a:t>
            </a:r>
            <a:r>
              <a:rPr lang="en-US" sz="1600" dirty="0">
                <a:latin typeface="Cambria" panose="02040503050406030204" pitchFamily="18" charset="0"/>
                <a:ea typeface="Cambria" panose="02040503050406030204" pitchFamily="18" charset="0"/>
              </a:rPr>
              <a:t>. </a:t>
            </a:r>
            <a:endParaRPr lang="bs-Latn-BA" sz="1600" i="1" dirty="0">
              <a:latin typeface="Cambria" panose="02040503050406030204" pitchFamily="18" charset="0"/>
              <a:ea typeface="Cambria" panose="02040503050406030204" pitchFamily="18" charset="0"/>
            </a:endParaRPr>
          </a:p>
          <a:p>
            <a:pPr marL="0" indent="0" algn="just">
              <a:buNone/>
            </a:pPr>
            <a:endParaRPr lang="bs-Latn-BA" sz="16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7329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768950"/>
            <a:ext cx="8190389" cy="1325563"/>
          </a:xfrm>
        </p:spPr>
        <p:txBody>
          <a:bodyPr>
            <a:normAutofit/>
          </a:bodyPr>
          <a:lstStyle/>
          <a:p>
            <a:r>
              <a:rPr lang="bs-Latn-BA" sz="3600" b="1" dirty="0">
                <a:latin typeface="Cambria" panose="02040503050406030204" pitchFamily="18" charset="0"/>
                <a:ea typeface="Cambria" panose="02040503050406030204" pitchFamily="18" charset="0"/>
              </a:rPr>
              <a:t>Obračun kamate na mjesečnom nivou</a:t>
            </a:r>
            <a:endParaRPr lang="en-US" sz="3600" b="1"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 xmlns:a16="http://schemas.microsoft.com/office/drawing/2014/main" id="{07FC8D6C-93AC-4E82-B374-45806361C17B}"/>
              </a:ext>
            </a:extLst>
          </p:cNvPr>
          <p:cNvPicPr>
            <a:picLocks noChangeAspect="1"/>
          </p:cNvPicPr>
          <p:nvPr/>
        </p:nvPicPr>
        <p:blipFill>
          <a:blip r:embed="rId2"/>
          <a:stretch>
            <a:fillRect/>
          </a:stretch>
        </p:blipFill>
        <p:spPr>
          <a:xfrm>
            <a:off x="1776644" y="1856503"/>
            <a:ext cx="7647557" cy="4828381"/>
          </a:xfrm>
          <a:prstGeom prst="rect">
            <a:avLst/>
          </a:prstGeom>
        </p:spPr>
      </p:pic>
      <p:sp>
        <p:nvSpPr>
          <p:cNvPr id="7" name="Oval 6">
            <a:extLst>
              <a:ext uri="{FF2B5EF4-FFF2-40B4-BE49-F238E27FC236}">
                <a16:creationId xmlns="" xmlns:a16="http://schemas.microsoft.com/office/drawing/2014/main" id="{04B5BA5E-8555-4CCC-A7AB-CBBA88B78611}"/>
              </a:ext>
            </a:extLst>
          </p:cNvPr>
          <p:cNvSpPr/>
          <p:nvPr/>
        </p:nvSpPr>
        <p:spPr>
          <a:xfrm>
            <a:off x="5912529" y="2636669"/>
            <a:ext cx="3613212" cy="2130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 xmlns:a16="http://schemas.microsoft.com/office/drawing/2014/main" id="{02577DBA-EEB4-4FEA-9CF7-7F5319AC18C3}"/>
              </a:ext>
            </a:extLst>
          </p:cNvPr>
          <p:cNvSpPr/>
          <p:nvPr/>
        </p:nvSpPr>
        <p:spPr>
          <a:xfrm>
            <a:off x="8282866" y="4813178"/>
            <a:ext cx="1242875" cy="204482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 xmlns:a16="http://schemas.microsoft.com/office/drawing/2014/main" id="{A8F65D4F-26A7-4C5A-AABC-092B77169819}"/>
              </a:ext>
            </a:extLst>
          </p:cNvPr>
          <p:cNvCxnSpPr>
            <a:cxnSpLocks/>
            <a:stCxn id="7" idx="6"/>
          </p:cNvCxnSpPr>
          <p:nvPr/>
        </p:nvCxnSpPr>
        <p:spPr>
          <a:xfrm>
            <a:off x="9525741" y="2743201"/>
            <a:ext cx="7901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83F4CC2D-5A31-4F8A-9023-25142B6E5F4D}"/>
              </a:ext>
            </a:extLst>
          </p:cNvPr>
          <p:cNvCxnSpPr>
            <a:cxnSpLocks/>
          </p:cNvCxnSpPr>
          <p:nvPr/>
        </p:nvCxnSpPr>
        <p:spPr>
          <a:xfrm>
            <a:off x="9424201" y="4316028"/>
            <a:ext cx="8916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 xmlns:a16="http://schemas.microsoft.com/office/drawing/2014/main" id="{88D6DAA7-7687-4FCE-9B86-38951295B9B9}"/>
              </a:ext>
            </a:extLst>
          </p:cNvPr>
          <p:cNvSpPr/>
          <p:nvPr/>
        </p:nvSpPr>
        <p:spPr>
          <a:xfrm>
            <a:off x="6096000" y="4218374"/>
            <a:ext cx="3328201" cy="21305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Arrow Connector 16">
            <a:extLst>
              <a:ext uri="{FF2B5EF4-FFF2-40B4-BE49-F238E27FC236}">
                <a16:creationId xmlns="" xmlns:a16="http://schemas.microsoft.com/office/drawing/2014/main" id="{E4CC4525-D66B-4E53-B129-422F894DD59D}"/>
              </a:ext>
            </a:extLst>
          </p:cNvPr>
          <p:cNvCxnSpPr>
            <a:cxnSpLocks/>
          </p:cNvCxnSpPr>
          <p:nvPr/>
        </p:nvCxnSpPr>
        <p:spPr>
          <a:xfrm>
            <a:off x="10315852" y="2743201"/>
            <a:ext cx="0" cy="54153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 xmlns:a16="http://schemas.microsoft.com/office/drawing/2014/main" id="{65B4604B-4770-40D2-A047-D070BA15524E}"/>
              </a:ext>
            </a:extLst>
          </p:cNvPr>
          <p:cNvCxnSpPr>
            <a:cxnSpLocks/>
          </p:cNvCxnSpPr>
          <p:nvPr/>
        </p:nvCxnSpPr>
        <p:spPr>
          <a:xfrm flipV="1">
            <a:off x="10315852" y="3755254"/>
            <a:ext cx="0" cy="5607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 xmlns:a16="http://schemas.microsoft.com/office/drawing/2014/main" id="{057E484B-1040-44E1-B800-748D7A20769C}"/>
              </a:ext>
            </a:extLst>
          </p:cNvPr>
          <p:cNvSpPr txBox="1"/>
          <p:nvPr/>
        </p:nvSpPr>
        <p:spPr>
          <a:xfrm>
            <a:off x="9667782" y="3338013"/>
            <a:ext cx="1296140" cy="338554"/>
          </a:xfrm>
          <a:prstGeom prst="rect">
            <a:avLst/>
          </a:prstGeom>
          <a:noFill/>
          <a:ln w="19050">
            <a:solidFill>
              <a:srgbClr val="FF0000"/>
            </a:solidFill>
          </a:ln>
        </p:spPr>
        <p:txBody>
          <a:bodyPr wrap="square" rtlCol="0">
            <a:spAutoFit/>
          </a:bodyPr>
          <a:lstStyle/>
          <a:p>
            <a:pPr algn="ctr"/>
            <a:r>
              <a:rPr lang="bs-Latn-BA" sz="1600" b="1" dirty="0">
                <a:latin typeface="Cambria" panose="02040503050406030204" pitchFamily="18" charset="0"/>
                <a:ea typeface="Cambria" panose="02040503050406030204" pitchFamily="18" charset="0"/>
              </a:rPr>
              <a:t>600.000,00</a:t>
            </a:r>
            <a:endParaRPr lang="en-GB" sz="16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2089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Evidentiranje shodno MSFI 16</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464692"/>
            <a:ext cx="10214499" cy="3733040"/>
          </a:xfrm>
        </p:spPr>
        <p:txBody>
          <a:bodyPr>
            <a:noAutofit/>
          </a:bodyPr>
          <a:lstStyle/>
          <a:p>
            <a:r>
              <a:rPr lang="bs-Latn-BA" sz="1600" i="1" dirty="0">
                <a:latin typeface="Cambria" panose="02040503050406030204" pitchFamily="18" charset="0"/>
                <a:ea typeface="Cambria" panose="02040503050406030204" pitchFamily="18" charset="0"/>
              </a:rPr>
              <a:t>Pravno lice „A“ (najmoprimac) u najam je uzelo od pravnog lica „B“ poslovni prostor u trajanju od 5 godina. Godišnji iznos zakupa je 120.000,00 KM, tj. 600.000,00 KM za ukupan period trajanja najma.</a:t>
            </a:r>
          </a:p>
          <a:p>
            <a:endParaRPr lang="bs-Latn-BA" sz="1600" i="1"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pPr marL="0" indent="0">
              <a:buNone/>
            </a:pPr>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en-US" sz="1600" dirty="0"/>
          </a:p>
        </p:txBody>
      </p:sp>
      <p:graphicFrame>
        <p:nvGraphicFramePr>
          <p:cNvPr id="6" name="Table 5">
            <a:extLst>
              <a:ext uri="{FF2B5EF4-FFF2-40B4-BE49-F238E27FC236}">
                <a16:creationId xmlns="" xmlns:a16="http://schemas.microsoft.com/office/drawing/2014/main" id="{DF940356-B8E0-4571-AFE9-34CE7678C6EC}"/>
              </a:ext>
            </a:extLst>
          </p:cNvPr>
          <p:cNvGraphicFramePr>
            <a:graphicFrameLocks noGrp="1"/>
          </p:cNvGraphicFramePr>
          <p:nvPr>
            <p:extLst>
              <p:ext uri="{D42A27DB-BD31-4B8C-83A1-F6EECF244321}">
                <p14:modId xmlns:p14="http://schemas.microsoft.com/office/powerpoint/2010/main" val="924648518"/>
              </p:ext>
            </p:extLst>
          </p:nvPr>
        </p:nvGraphicFramePr>
        <p:xfrm>
          <a:off x="5067321" y="4073425"/>
          <a:ext cx="2959253" cy="1805178"/>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419- DUGOROČNE</a:t>
                      </a:r>
                      <a:r>
                        <a:rPr lang="bs-Latn-BA" sz="1200" baseline="0" dirty="0">
                          <a:effectLst/>
                          <a:latin typeface="Cambria" panose="02040503050406030204" pitchFamily="18" charset="0"/>
                          <a:ea typeface="Cambria" panose="02040503050406030204" pitchFamily="18" charset="0"/>
                        </a:rPr>
                        <a:t> FINANSIJSKE OBAVEZE</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1592032">
                <a:tc>
                  <a:txBody>
                    <a:bodyPr/>
                    <a:lstStyle/>
                    <a:p>
                      <a:pPr algn="ctr">
                        <a:lnSpc>
                          <a:spcPct val="115000"/>
                        </a:lnSpc>
                        <a:spcAft>
                          <a:spcPts val="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492.000 ps)</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34.440  1)</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28.450 </a:t>
                      </a:r>
                      <a:r>
                        <a:rPr lang="bs-Latn-BA" sz="1300" baseline="0" dirty="0">
                          <a:effectLst/>
                          <a:latin typeface="Cambria" panose="02040503050406030204" pitchFamily="18" charset="0"/>
                          <a:ea typeface="Cambria" panose="02040503050406030204" pitchFamily="18" charset="0"/>
                          <a:cs typeface="Times New Roman" panose="02020603050405020304" pitchFamily="18" charset="0"/>
                        </a:rPr>
                        <a:t> 2</a:t>
                      </a:r>
                      <a:r>
                        <a:rPr lang="bs-Latn-BA" sz="1300" dirty="0">
                          <a:effectLst/>
                          <a:latin typeface="Cambria" panose="02040503050406030204" pitchFamily="18" charset="0"/>
                          <a:ea typeface="Cambria" panose="02040503050406030204" pitchFamily="18" charset="0"/>
                          <a:cs typeface="Times New Roman" panose="02020603050405020304" pitchFamily="18" charset="0"/>
                        </a:rPr>
                        <a:t>)</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22.042  3)</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15.185 4)</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  7.848  5)</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b="1" dirty="0">
                          <a:effectLst/>
                          <a:latin typeface="Cambria" panose="02040503050406030204" pitchFamily="18" charset="0"/>
                          <a:ea typeface="Cambria" panose="02040503050406030204" pitchFamily="18" charset="0"/>
                          <a:cs typeface="Times New Roman" panose="02020603050405020304" pitchFamily="18" charset="0"/>
                        </a:rPr>
                        <a:t>600.000</a:t>
                      </a:r>
                      <a:r>
                        <a:rPr lang="bs-Latn-BA" sz="1300" b="1" baseline="0" dirty="0">
                          <a:effectLst/>
                          <a:latin typeface="Cambria" panose="02040503050406030204" pitchFamily="18" charset="0"/>
                          <a:ea typeface="Cambria" panose="02040503050406030204" pitchFamily="18" charset="0"/>
                          <a:cs typeface="Times New Roman" panose="02020603050405020304" pitchFamily="18" charset="0"/>
                        </a:rPr>
                        <a:t> PROMET</a:t>
                      </a:r>
                      <a:endParaRPr lang="en-US" sz="1300" b="1"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graphicFrame>
        <p:nvGraphicFramePr>
          <p:cNvPr id="7" name="Table 6">
            <a:extLst>
              <a:ext uri="{FF2B5EF4-FFF2-40B4-BE49-F238E27FC236}">
                <a16:creationId xmlns="" xmlns:a16="http://schemas.microsoft.com/office/drawing/2014/main" id="{F20EED62-FA3C-4A0B-9748-9BB7303603ED}"/>
              </a:ext>
            </a:extLst>
          </p:cNvPr>
          <p:cNvGraphicFramePr>
            <a:graphicFrameLocks noGrp="1"/>
          </p:cNvGraphicFramePr>
          <p:nvPr>
            <p:extLst>
              <p:ext uri="{D42A27DB-BD31-4B8C-83A1-F6EECF244321}">
                <p14:modId xmlns:p14="http://schemas.microsoft.com/office/powerpoint/2010/main" val="329662613"/>
              </p:ext>
            </p:extLst>
          </p:nvPr>
        </p:nvGraphicFramePr>
        <p:xfrm>
          <a:off x="1139301" y="3242566"/>
          <a:ext cx="3037385" cy="1670738"/>
        </p:xfrm>
        <a:graphic>
          <a:graphicData uri="http://schemas.openxmlformats.org/drawingml/2006/table">
            <a:tbl>
              <a:tblPr>
                <a:tableStyleId>{5C22544A-7EE6-4342-B048-85BDC9FD1C3A}</a:tableStyleId>
              </a:tblPr>
              <a:tblGrid>
                <a:gridCol w="1438423">
                  <a:extLst>
                    <a:ext uri="{9D8B030D-6E8A-4147-A177-3AD203B41FA5}">
                      <a16:colId xmlns="" xmlns:a16="http://schemas.microsoft.com/office/drawing/2014/main" val="3376555065"/>
                    </a:ext>
                  </a:extLst>
                </a:gridCol>
                <a:gridCol w="1598962">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540 -  TROŠAK</a:t>
                      </a:r>
                      <a:r>
                        <a:rPr lang="bs-Latn-BA" sz="1200" baseline="0" dirty="0">
                          <a:effectLst/>
                          <a:latin typeface="Cambria" panose="02040503050406030204" pitchFamily="18" charset="0"/>
                          <a:ea typeface="Cambria" panose="02040503050406030204" pitchFamily="18" charset="0"/>
                        </a:rPr>
                        <a:t> </a:t>
                      </a:r>
                      <a:r>
                        <a:rPr lang="bs-Latn-BA" sz="1200" dirty="0">
                          <a:effectLst/>
                          <a:latin typeface="Cambria" panose="02040503050406030204" pitchFamily="18" charset="0"/>
                          <a:ea typeface="Cambria" panose="02040503050406030204" pitchFamily="18" charset="0"/>
                        </a:rPr>
                        <a:t>AMORTIZACIJE</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1460426">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 1) 101.004</a:t>
                      </a:r>
                    </a:p>
                    <a:p>
                      <a:pPr marL="0" marR="0" lvl="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2) 101.004</a:t>
                      </a:r>
                    </a:p>
                    <a:p>
                      <a:pPr marL="0" marR="0" lvl="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3) 101.004</a:t>
                      </a:r>
                    </a:p>
                    <a:p>
                      <a:pPr marL="0" marR="0" lvl="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4) 101.004</a:t>
                      </a:r>
                    </a:p>
                    <a:p>
                      <a:pPr marL="0" marR="0" lvl="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5) 101.004</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b="1" dirty="0">
                          <a:effectLst/>
                          <a:latin typeface="Cambria" panose="02040503050406030204" pitchFamily="18" charset="0"/>
                          <a:ea typeface="Cambria" panose="02040503050406030204" pitchFamily="18" charset="0"/>
                        </a:rPr>
                        <a:t>PROMET</a:t>
                      </a:r>
                      <a:r>
                        <a:rPr lang="bs-Latn-BA" sz="1300" b="1" baseline="0" dirty="0">
                          <a:effectLst/>
                          <a:latin typeface="Cambria" panose="02040503050406030204" pitchFamily="18" charset="0"/>
                          <a:ea typeface="Cambria" panose="02040503050406030204" pitchFamily="18" charset="0"/>
                        </a:rPr>
                        <a:t> 505.020</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lnSpc>
                          <a:spcPct val="115000"/>
                        </a:lnSpc>
                        <a:spcAft>
                          <a:spcPts val="0"/>
                        </a:spcAft>
                      </a:pPr>
                      <a:r>
                        <a:rPr lang="bs-Latn-BA"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graphicFrame>
        <p:nvGraphicFramePr>
          <p:cNvPr id="8" name="Table 7">
            <a:extLst>
              <a:ext uri="{FF2B5EF4-FFF2-40B4-BE49-F238E27FC236}">
                <a16:creationId xmlns="" xmlns:a16="http://schemas.microsoft.com/office/drawing/2014/main" id="{72EFCF94-1F75-47E5-8A13-B71FB896F16C}"/>
              </a:ext>
            </a:extLst>
          </p:cNvPr>
          <p:cNvGraphicFramePr>
            <a:graphicFrameLocks noGrp="1"/>
          </p:cNvGraphicFramePr>
          <p:nvPr>
            <p:extLst>
              <p:ext uri="{D42A27DB-BD31-4B8C-83A1-F6EECF244321}">
                <p14:modId xmlns:p14="http://schemas.microsoft.com/office/powerpoint/2010/main" val="2812525212"/>
              </p:ext>
            </p:extLst>
          </p:nvPr>
        </p:nvGraphicFramePr>
        <p:xfrm>
          <a:off x="1139301" y="5117363"/>
          <a:ext cx="3026127" cy="1577340"/>
        </p:xfrm>
        <a:graphic>
          <a:graphicData uri="http://schemas.openxmlformats.org/drawingml/2006/table">
            <a:tbl>
              <a:tblPr>
                <a:tableStyleId>{5C22544A-7EE6-4342-B048-85BDC9FD1C3A}</a:tableStyleId>
              </a:tblPr>
              <a:tblGrid>
                <a:gridCol w="1433092">
                  <a:extLst>
                    <a:ext uri="{9D8B030D-6E8A-4147-A177-3AD203B41FA5}">
                      <a16:colId xmlns="" xmlns:a16="http://schemas.microsoft.com/office/drawing/2014/main" val="3376555065"/>
                    </a:ext>
                  </a:extLst>
                </a:gridCol>
                <a:gridCol w="1593035">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561 -  TROŠAK KAMATE</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1361798">
                <a:tc>
                  <a:txBody>
                    <a:bodyPr/>
                    <a:lstStyle/>
                    <a:p>
                      <a:pPr algn="ctr">
                        <a:lnSpc>
                          <a:spcPct val="115000"/>
                        </a:lnSpc>
                        <a:spcAft>
                          <a:spcPts val="0"/>
                        </a:spcAft>
                      </a:pPr>
                      <a:r>
                        <a:rPr lang="bs-Latn-BA" sz="1300" dirty="0">
                          <a:effectLst/>
                          <a:latin typeface="Cambria" panose="02040503050406030204" pitchFamily="18" charset="0"/>
                          <a:ea typeface="Cambria" panose="02040503050406030204" pitchFamily="18" charset="0"/>
                        </a:rPr>
                        <a:t> 1) 32.582</a:t>
                      </a:r>
                    </a:p>
                    <a:p>
                      <a:pPr algn="ctr">
                        <a:lnSpc>
                          <a:spcPct val="115000"/>
                        </a:lnSpc>
                        <a:spcAft>
                          <a:spcPts val="0"/>
                        </a:spcAft>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 2) 26.263</a:t>
                      </a:r>
                    </a:p>
                    <a:p>
                      <a:pPr algn="ctr">
                        <a:lnSpc>
                          <a:spcPct val="115000"/>
                        </a:lnSpc>
                        <a:spcAft>
                          <a:spcPts val="0"/>
                        </a:spcAft>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 3) 19.486</a:t>
                      </a:r>
                    </a:p>
                    <a:p>
                      <a:pPr algn="ctr">
                        <a:lnSpc>
                          <a:spcPct val="115000"/>
                        </a:lnSpc>
                        <a:spcAft>
                          <a:spcPts val="0"/>
                        </a:spcAft>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 4) 12.220</a:t>
                      </a:r>
                    </a:p>
                    <a:p>
                      <a:pPr marL="0" indent="0" algn="ctr">
                        <a:lnSpc>
                          <a:spcPct val="115000"/>
                        </a:lnSpc>
                        <a:spcAft>
                          <a:spcPts val="0"/>
                        </a:spcAft>
                        <a:buNone/>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5)  4.429</a:t>
                      </a:r>
                    </a:p>
                    <a:p>
                      <a:pPr marL="0" indent="0" algn="ctr">
                        <a:lnSpc>
                          <a:spcPct val="115000"/>
                        </a:lnSpc>
                        <a:spcAft>
                          <a:spcPts val="0"/>
                        </a:spcAft>
                        <a:buNone/>
                      </a:pPr>
                      <a:r>
                        <a:rPr lang="bs-Latn-BA" sz="1300" b="1" dirty="0">
                          <a:effectLst/>
                          <a:latin typeface="Cambria" panose="02040503050406030204" pitchFamily="18" charset="0"/>
                          <a:ea typeface="Cambria" panose="02040503050406030204" pitchFamily="18" charset="0"/>
                          <a:cs typeface="Times New Roman" panose="02020603050405020304" pitchFamily="18" charset="0"/>
                        </a:rPr>
                        <a:t>PROMET</a:t>
                      </a:r>
                      <a:r>
                        <a:rPr lang="bs-Latn-BA" sz="1300" b="1" baseline="0" dirty="0">
                          <a:effectLst/>
                          <a:latin typeface="Cambria" panose="02040503050406030204" pitchFamily="18" charset="0"/>
                          <a:ea typeface="Cambria" panose="02040503050406030204" pitchFamily="18" charset="0"/>
                          <a:cs typeface="Times New Roman" panose="02020603050405020304" pitchFamily="18" charset="0"/>
                        </a:rPr>
                        <a:t> 94.980</a:t>
                      </a:r>
                      <a:endParaRPr lang="bs-Latn-BA" sz="1300" b="1"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lnSpc>
                          <a:spcPct val="115000"/>
                        </a:lnSpc>
                        <a:spcAft>
                          <a:spcPts val="0"/>
                        </a:spcAft>
                      </a:pPr>
                      <a:r>
                        <a:rPr lang="bs-Latn-BA"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spTree>
    <p:extLst>
      <p:ext uri="{BB962C8B-B14F-4D97-AF65-F5344CB8AC3E}">
        <p14:creationId xmlns:p14="http://schemas.microsoft.com/office/powerpoint/2010/main" val="1439929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Evidentiranje shodno MRS 17</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10214499" cy="3733040"/>
          </a:xfrm>
        </p:spPr>
        <p:txBody>
          <a:bodyPr>
            <a:noAutofit/>
          </a:bodyPr>
          <a:lstStyle/>
          <a:p>
            <a:r>
              <a:rPr lang="bs-Latn-BA" sz="1600" i="1" dirty="0">
                <a:latin typeface="Cambria" panose="02040503050406030204" pitchFamily="18" charset="0"/>
                <a:ea typeface="Cambria" panose="02040503050406030204" pitchFamily="18" charset="0"/>
              </a:rPr>
              <a:t>Pravno lice „A“ (najmoprimac) u najam je uzelo od pravnog lica „B“ poslovni prostor u trajanju od 5 godina. Godišnji iznos zakupa je 120.000,00 KM, tj. 600.000,00 KM za ukupan period trajanja najma.</a:t>
            </a:r>
          </a:p>
          <a:p>
            <a:endParaRPr lang="bs-Latn-BA" sz="1600" i="1"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pPr marL="0" indent="0">
              <a:buNone/>
            </a:pPr>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endParaRPr lang="bs-Latn-BA" sz="1600" dirty="0">
              <a:latin typeface="Cambria" panose="02040503050406030204" pitchFamily="18" charset="0"/>
              <a:ea typeface="Cambria" panose="02040503050406030204" pitchFamily="18" charset="0"/>
            </a:endParaRPr>
          </a:p>
          <a:p>
            <a:r>
              <a:rPr lang="bs-Latn-BA" sz="1600" b="1" dirty="0">
                <a:latin typeface="Cambria" panose="02040503050406030204" pitchFamily="18" charset="0"/>
                <a:ea typeface="Cambria" panose="02040503050406030204" pitchFamily="18" charset="0"/>
              </a:rPr>
              <a:t>Komentar</a:t>
            </a:r>
            <a:r>
              <a:rPr lang="bs-Latn-BA" sz="1600" dirty="0">
                <a:latin typeface="Cambria" panose="02040503050406030204" pitchFamily="18" charset="0"/>
                <a:ea typeface="Cambria" panose="02040503050406030204" pitchFamily="18" charset="0"/>
              </a:rPr>
              <a:t>: Ukupan trošak za vrijeme trajanja najam iznosi 600.000,00 KM, ukupni promet na obavezi (bez PDV-a) iznosi 600.000,00 KM.</a:t>
            </a:r>
          </a:p>
          <a:p>
            <a:endParaRPr lang="en-US" sz="1600" dirty="0"/>
          </a:p>
        </p:txBody>
      </p:sp>
      <p:graphicFrame>
        <p:nvGraphicFramePr>
          <p:cNvPr id="4" name="Table 3">
            <a:extLst>
              <a:ext uri="{FF2B5EF4-FFF2-40B4-BE49-F238E27FC236}">
                <a16:creationId xmlns="" xmlns:a16="http://schemas.microsoft.com/office/drawing/2014/main" id="{9680C78E-EFF1-48C8-B4EE-5DFF46F4C354}"/>
              </a:ext>
            </a:extLst>
          </p:cNvPr>
          <p:cNvGraphicFramePr>
            <a:graphicFrameLocks noGrp="1"/>
          </p:cNvGraphicFramePr>
          <p:nvPr>
            <p:extLst>
              <p:ext uri="{D42A27DB-BD31-4B8C-83A1-F6EECF244321}">
                <p14:modId xmlns:p14="http://schemas.microsoft.com/office/powerpoint/2010/main" val="1487656738"/>
              </p:ext>
            </p:extLst>
          </p:nvPr>
        </p:nvGraphicFramePr>
        <p:xfrm>
          <a:off x="5953390" y="3312871"/>
          <a:ext cx="2959253" cy="1787652"/>
        </p:xfrm>
        <a:graphic>
          <a:graphicData uri="http://schemas.openxmlformats.org/drawingml/2006/table">
            <a:tbl>
              <a:tblPr>
                <a:tableStyleId>{5C22544A-7EE6-4342-B048-85BDC9FD1C3A}</a:tableStyleId>
              </a:tblPr>
              <a:tblGrid>
                <a:gridCol w="1401422">
                  <a:extLst>
                    <a:ext uri="{9D8B030D-6E8A-4147-A177-3AD203B41FA5}">
                      <a16:colId xmlns="" xmlns:a16="http://schemas.microsoft.com/office/drawing/2014/main" val="3376555065"/>
                    </a:ext>
                  </a:extLst>
                </a:gridCol>
                <a:gridCol w="1557831">
                  <a:extLst>
                    <a:ext uri="{9D8B030D-6E8A-4147-A177-3AD203B41FA5}">
                      <a16:colId xmlns="" xmlns:a16="http://schemas.microsoft.com/office/drawing/2014/main" val="3640907436"/>
                    </a:ext>
                  </a:extLst>
                </a:gridCol>
              </a:tblGrid>
              <a:tr h="39677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432- OBAVEZA PREMA DOBAVLJAČU (bez</a:t>
                      </a:r>
                      <a:r>
                        <a:rPr lang="bs-Latn-BA" sz="1200" baseline="0" dirty="0">
                          <a:effectLst/>
                          <a:latin typeface="Cambria" panose="02040503050406030204" pitchFamily="18" charset="0"/>
                          <a:ea typeface="Cambria" panose="02040503050406030204" pitchFamily="18" charset="0"/>
                        </a:rPr>
                        <a:t> PDV-a)</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1361798">
                <a:tc>
                  <a:txBody>
                    <a:bodyPr/>
                    <a:lstStyle/>
                    <a:p>
                      <a:pPr algn="ctr">
                        <a:lnSpc>
                          <a:spcPct val="115000"/>
                        </a:lnSpc>
                        <a:spcAft>
                          <a:spcPts val="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120.000 1)</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120.000  2)</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120.000 </a:t>
                      </a:r>
                      <a:r>
                        <a:rPr lang="bs-Latn-BA" sz="1300" baseline="0" dirty="0">
                          <a:effectLst/>
                          <a:latin typeface="Cambria" panose="02040503050406030204" pitchFamily="18" charset="0"/>
                          <a:ea typeface="Cambria" panose="02040503050406030204" pitchFamily="18" charset="0"/>
                          <a:cs typeface="Times New Roman" panose="02020603050405020304" pitchFamily="18" charset="0"/>
                        </a:rPr>
                        <a:t> 3</a:t>
                      </a:r>
                      <a:r>
                        <a:rPr lang="bs-Latn-BA" sz="1300" dirty="0">
                          <a:effectLst/>
                          <a:latin typeface="Cambria" panose="02040503050406030204" pitchFamily="18" charset="0"/>
                          <a:ea typeface="Cambria" panose="02040503050406030204" pitchFamily="18" charset="0"/>
                          <a:cs typeface="Times New Roman" panose="02020603050405020304" pitchFamily="18" charset="0"/>
                        </a:rPr>
                        <a:t>)</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120.000  4)</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cs typeface="Times New Roman" panose="02020603050405020304" pitchFamily="18" charset="0"/>
                        </a:rPr>
                        <a:t>120.000 5)</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b="1" dirty="0">
                          <a:effectLst/>
                          <a:latin typeface="Cambria" panose="02040503050406030204" pitchFamily="18" charset="0"/>
                          <a:ea typeface="Cambria" panose="02040503050406030204" pitchFamily="18" charset="0"/>
                          <a:cs typeface="Times New Roman" panose="02020603050405020304" pitchFamily="18" charset="0"/>
                        </a:rPr>
                        <a:t>600.000</a:t>
                      </a:r>
                      <a:r>
                        <a:rPr lang="bs-Latn-BA" sz="1300" b="1" baseline="0" dirty="0">
                          <a:effectLst/>
                          <a:latin typeface="Cambria" panose="02040503050406030204" pitchFamily="18" charset="0"/>
                          <a:ea typeface="Cambria" panose="02040503050406030204" pitchFamily="18" charset="0"/>
                          <a:cs typeface="Times New Roman" panose="02020603050405020304" pitchFamily="18" charset="0"/>
                        </a:rPr>
                        <a:t> PROMET</a:t>
                      </a:r>
                      <a:endParaRPr lang="en-US" sz="1300" b="1"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graphicFrame>
        <p:nvGraphicFramePr>
          <p:cNvPr id="5" name="Table 4">
            <a:extLst>
              <a:ext uri="{FF2B5EF4-FFF2-40B4-BE49-F238E27FC236}">
                <a16:creationId xmlns="" xmlns:a16="http://schemas.microsoft.com/office/drawing/2014/main" id="{76355619-4815-499C-94DF-4E6490BACFDB}"/>
              </a:ext>
            </a:extLst>
          </p:cNvPr>
          <p:cNvGraphicFramePr>
            <a:graphicFrameLocks noGrp="1"/>
          </p:cNvGraphicFramePr>
          <p:nvPr>
            <p:extLst>
              <p:ext uri="{D42A27DB-BD31-4B8C-83A1-F6EECF244321}">
                <p14:modId xmlns:p14="http://schemas.microsoft.com/office/powerpoint/2010/main" val="3355725960"/>
              </p:ext>
            </p:extLst>
          </p:nvPr>
        </p:nvGraphicFramePr>
        <p:xfrm>
          <a:off x="2061886" y="3367162"/>
          <a:ext cx="3037385" cy="1670738"/>
        </p:xfrm>
        <a:graphic>
          <a:graphicData uri="http://schemas.openxmlformats.org/drawingml/2006/table">
            <a:tbl>
              <a:tblPr>
                <a:tableStyleId>{5C22544A-7EE6-4342-B048-85BDC9FD1C3A}</a:tableStyleId>
              </a:tblPr>
              <a:tblGrid>
                <a:gridCol w="1438423">
                  <a:extLst>
                    <a:ext uri="{9D8B030D-6E8A-4147-A177-3AD203B41FA5}">
                      <a16:colId xmlns="" xmlns:a16="http://schemas.microsoft.com/office/drawing/2014/main" val="3376555065"/>
                    </a:ext>
                  </a:extLst>
                </a:gridCol>
                <a:gridCol w="1598962">
                  <a:extLst>
                    <a:ext uri="{9D8B030D-6E8A-4147-A177-3AD203B41FA5}">
                      <a16:colId xmlns="" xmlns:a16="http://schemas.microsoft.com/office/drawing/2014/main" val="3640907436"/>
                    </a:ext>
                  </a:extLst>
                </a:gridCol>
              </a:tblGrid>
              <a:tr h="189568">
                <a:tc gridSpan="2">
                  <a:txBody>
                    <a:bodyPr/>
                    <a:lstStyle/>
                    <a:p>
                      <a:pPr algn="ctr">
                        <a:lnSpc>
                          <a:spcPct val="115000"/>
                        </a:lnSpc>
                        <a:spcAft>
                          <a:spcPts val="0"/>
                        </a:spcAft>
                      </a:pPr>
                      <a:r>
                        <a:rPr lang="bs-Latn-BA" sz="1200" dirty="0">
                          <a:effectLst/>
                          <a:latin typeface="Cambria" panose="02040503050406030204" pitchFamily="18" charset="0"/>
                          <a:ea typeface="Cambria" panose="02040503050406030204" pitchFamily="18" charset="0"/>
                        </a:rPr>
                        <a:t> 533 -  TROŠAK</a:t>
                      </a:r>
                      <a:r>
                        <a:rPr lang="bs-Latn-BA" sz="1200" baseline="0" dirty="0">
                          <a:effectLst/>
                          <a:latin typeface="Cambria" panose="02040503050406030204" pitchFamily="18" charset="0"/>
                          <a:ea typeface="Cambria" panose="02040503050406030204" pitchFamily="18" charset="0"/>
                        </a:rPr>
                        <a:t> ZAKUPA</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88361865"/>
                  </a:ext>
                </a:extLst>
              </a:tr>
              <a:tr h="1460426">
                <a:tc>
                  <a:txBody>
                    <a:bodyPr/>
                    <a:lstStyle/>
                    <a:p>
                      <a:pPr algn="ctr">
                        <a:lnSpc>
                          <a:spcPct val="115000"/>
                        </a:lnSpc>
                        <a:spcAft>
                          <a:spcPts val="0"/>
                        </a:spcAft>
                      </a:pPr>
                      <a:r>
                        <a:rPr lang="bs-Latn-BA" sz="1300" dirty="0">
                          <a:effectLst/>
                          <a:latin typeface="Cambria" panose="02040503050406030204" pitchFamily="18" charset="0"/>
                          <a:ea typeface="Cambria" panose="02040503050406030204" pitchFamily="18" charset="0"/>
                        </a:rPr>
                        <a:t> 1) 120.000</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2)</a:t>
                      </a:r>
                      <a:r>
                        <a:rPr lang="bs-Latn-BA" sz="1300" baseline="0" dirty="0">
                          <a:effectLst/>
                          <a:latin typeface="Cambria" panose="02040503050406030204" pitchFamily="18" charset="0"/>
                          <a:ea typeface="Cambria" panose="02040503050406030204" pitchFamily="18" charset="0"/>
                        </a:rPr>
                        <a:t> 120.</a:t>
                      </a:r>
                      <a:r>
                        <a:rPr lang="bs-Latn-BA" sz="1300" dirty="0">
                          <a:effectLst/>
                          <a:latin typeface="Cambria" panose="02040503050406030204" pitchFamily="18" charset="0"/>
                          <a:ea typeface="Cambria" panose="02040503050406030204" pitchFamily="18" charset="0"/>
                        </a:rPr>
                        <a:t>000</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3) 120.000</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4) 120.000</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dirty="0">
                          <a:effectLst/>
                          <a:latin typeface="Cambria" panose="02040503050406030204" pitchFamily="18" charset="0"/>
                          <a:ea typeface="Cambria" panose="02040503050406030204" pitchFamily="18" charset="0"/>
                        </a:rPr>
                        <a:t>5) 120.000</a:t>
                      </a:r>
                    </a:p>
                    <a:p>
                      <a:pPr marL="0" marR="0" indent="0" algn="ctr" defTabSz="914400" rtl="0" eaLnBrk="1" fontAlgn="auto" latinLnBrk="0" hangingPunct="1">
                        <a:lnSpc>
                          <a:spcPct val="115000"/>
                        </a:lnSpc>
                        <a:spcBef>
                          <a:spcPts val="0"/>
                        </a:spcBef>
                        <a:spcAft>
                          <a:spcPts val="0"/>
                        </a:spcAft>
                        <a:buClrTx/>
                        <a:buSzTx/>
                        <a:buFontTx/>
                        <a:buNone/>
                        <a:tabLst/>
                        <a:defRPr/>
                      </a:pPr>
                      <a:r>
                        <a:rPr lang="bs-Latn-BA" sz="1300" b="1" dirty="0">
                          <a:effectLst/>
                          <a:latin typeface="Cambria" panose="02040503050406030204" pitchFamily="18" charset="0"/>
                          <a:ea typeface="Cambria" panose="02040503050406030204" pitchFamily="18" charset="0"/>
                        </a:rPr>
                        <a:t>PROMET</a:t>
                      </a:r>
                      <a:r>
                        <a:rPr lang="bs-Latn-BA" sz="1300" b="1" baseline="0" dirty="0">
                          <a:effectLst/>
                          <a:latin typeface="Cambria" panose="02040503050406030204" pitchFamily="18" charset="0"/>
                          <a:ea typeface="Cambria" panose="02040503050406030204" pitchFamily="18" charset="0"/>
                        </a:rPr>
                        <a:t> 600.000</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5046" marR="450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lnSpc>
                          <a:spcPct val="115000"/>
                        </a:lnSpc>
                        <a:spcAft>
                          <a:spcPts val="0"/>
                        </a:spcAft>
                      </a:pPr>
                      <a:r>
                        <a:rPr lang="bs-Latn-BA"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046" marR="450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3097406809"/>
                  </a:ext>
                </a:extLst>
              </a:tr>
            </a:tbl>
          </a:graphicData>
        </a:graphic>
      </p:graphicFrame>
    </p:spTree>
    <p:extLst>
      <p:ext uri="{BB962C8B-B14F-4D97-AF65-F5344CB8AC3E}">
        <p14:creationId xmlns:p14="http://schemas.microsoft.com/office/powerpoint/2010/main" val="3236034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Razlika u visini prikazanih troškova</a:t>
            </a:r>
            <a:endParaRPr lang="en-US" b="1" dirty="0">
              <a:latin typeface="Cambria" panose="02040503050406030204" pitchFamily="18" charset="0"/>
              <a:ea typeface="Cambria" panose="02040503050406030204" pitchFamily="18" charset="0"/>
            </a:endParaRPr>
          </a:p>
        </p:txBody>
      </p:sp>
      <p:graphicFrame>
        <p:nvGraphicFramePr>
          <p:cNvPr id="10" name="Object 9">
            <a:extLst>
              <a:ext uri="{FF2B5EF4-FFF2-40B4-BE49-F238E27FC236}">
                <a16:creationId xmlns="" xmlns:a16="http://schemas.microsoft.com/office/drawing/2014/main" id="{88CDA042-93FC-4A99-B824-781BB18E92F8}"/>
              </a:ext>
            </a:extLst>
          </p:cNvPr>
          <p:cNvGraphicFramePr>
            <a:graphicFrameLocks noChangeAspect="1"/>
          </p:cNvGraphicFramePr>
          <p:nvPr>
            <p:extLst>
              <p:ext uri="{D42A27DB-BD31-4B8C-83A1-F6EECF244321}">
                <p14:modId xmlns:p14="http://schemas.microsoft.com/office/powerpoint/2010/main" val="2283471340"/>
              </p:ext>
            </p:extLst>
          </p:nvPr>
        </p:nvGraphicFramePr>
        <p:xfrm>
          <a:off x="998393" y="2632075"/>
          <a:ext cx="9423991" cy="2344312"/>
        </p:xfrm>
        <a:graphic>
          <a:graphicData uri="http://schemas.openxmlformats.org/presentationml/2006/ole">
            <mc:AlternateContent xmlns:mc="http://schemas.openxmlformats.org/markup-compatibility/2006">
              <mc:Choice xmlns:v="urn:schemas-microsoft-com:vml" Requires="v">
                <p:oleObj spid="_x0000_s1056" name="Worksheet" r:id="rId4" imgW="6400800" imgH="1592619" progId="Excel.Sheet.12">
                  <p:embed/>
                </p:oleObj>
              </mc:Choice>
              <mc:Fallback>
                <p:oleObj name="Worksheet" r:id="rId4" imgW="6400800" imgH="1592619" progId="Excel.Sheet.12">
                  <p:embed/>
                  <p:pic>
                    <p:nvPicPr>
                      <p:cNvPr id="0" name=""/>
                      <p:cNvPicPr/>
                      <p:nvPr/>
                    </p:nvPicPr>
                    <p:blipFill>
                      <a:blip r:embed="rId5"/>
                      <a:stretch>
                        <a:fillRect/>
                      </a:stretch>
                    </p:blipFill>
                    <p:spPr>
                      <a:xfrm>
                        <a:off x="998393" y="2632075"/>
                        <a:ext cx="9423991" cy="2344312"/>
                      </a:xfrm>
                      <a:prstGeom prst="rect">
                        <a:avLst/>
                      </a:prstGeom>
                    </p:spPr>
                  </p:pic>
                </p:oleObj>
              </mc:Fallback>
            </mc:AlternateContent>
          </a:graphicData>
        </a:graphic>
      </p:graphicFrame>
    </p:spTree>
    <p:extLst>
      <p:ext uri="{BB962C8B-B14F-4D97-AF65-F5344CB8AC3E}">
        <p14:creationId xmlns:p14="http://schemas.microsoft.com/office/powerpoint/2010/main" val="3652283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97342" y="3173147"/>
            <a:ext cx="8229288" cy="1143000"/>
          </a:xfrm>
        </p:spPr>
        <p:txBody>
          <a:bodyPr>
            <a:normAutofit/>
          </a:bodyPr>
          <a:lstStyle/>
          <a:p>
            <a:r>
              <a:rPr lang="bs-Latn-BA" sz="3600" b="1" dirty="0">
                <a:latin typeface="Cambria" panose="02040503050406030204" pitchFamily="18" charset="0"/>
                <a:ea typeface="Cambria" panose="02040503050406030204" pitchFamily="18" charset="0"/>
              </a:rPr>
              <a:t>Problem nepriznate amortizacije</a:t>
            </a:r>
            <a:endParaRPr lang="en-US" sz="36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5514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Porezni tretman amortizacije</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10214499" cy="3733040"/>
          </a:xfrm>
        </p:spPr>
        <p:txBody>
          <a:bodyPr>
            <a:noAutofit/>
          </a:bodyPr>
          <a:lstStyle/>
          <a:p>
            <a:pPr marL="0" indent="0" algn="ctr">
              <a:buNone/>
            </a:pPr>
            <a:r>
              <a:rPr lang="bs-Latn-BA" sz="2000" b="1" dirty="0">
                <a:latin typeface="Cambria" panose="02040503050406030204" pitchFamily="18" charset="0"/>
                <a:ea typeface="Cambria" panose="02040503050406030204" pitchFamily="18" charset="0"/>
              </a:rPr>
              <a:t>Član 19. stav 3) Zakona</a:t>
            </a:r>
          </a:p>
          <a:p>
            <a:pPr marL="0" indent="0" algn="ctr">
              <a:buNone/>
            </a:pPr>
            <a:r>
              <a:rPr lang="en-GB" sz="2000" dirty="0">
                <a:latin typeface="Cambria" panose="02040503050406030204" pitchFamily="18" charset="0"/>
                <a:ea typeface="Cambria" panose="02040503050406030204" pitchFamily="18" charset="0"/>
              </a:rPr>
              <a:t>(3) </a:t>
            </a:r>
            <a:r>
              <a:rPr lang="en-GB" sz="2000" dirty="0" err="1">
                <a:latin typeface="Cambria" panose="02040503050406030204" pitchFamily="18" charset="0"/>
                <a:ea typeface="Cambria" panose="02040503050406030204" pitchFamily="18" charset="0"/>
              </a:rPr>
              <a:t>Rashodi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amortizacije</a:t>
            </a:r>
            <a:r>
              <a:rPr lang="en-GB" sz="2000" dirty="0">
                <a:latin typeface="Cambria" panose="02040503050406030204" pitchFamily="18" charset="0"/>
                <a:ea typeface="Cambria" panose="02040503050406030204" pitchFamily="18" charset="0"/>
              </a:rPr>
              <a:t> se </a:t>
            </a:r>
            <a:r>
              <a:rPr lang="en-GB" sz="2000" dirty="0" err="1">
                <a:latin typeface="Cambria" panose="02040503050406030204" pitchFamily="18" charset="0"/>
                <a:ea typeface="Cambria" panose="02040503050406030204" pitchFamily="18" charset="0"/>
              </a:rPr>
              <a:t>priznaju</a:t>
            </a:r>
            <a:r>
              <a:rPr lang="en-GB" sz="2000" dirty="0">
                <a:latin typeface="Cambria" panose="02040503050406030204" pitchFamily="18" charset="0"/>
                <a:ea typeface="Cambria" panose="02040503050406030204" pitchFamily="18" charset="0"/>
              </a:rPr>
              <a:t> u </a:t>
            </a:r>
            <a:r>
              <a:rPr lang="en-GB" sz="2000" dirty="0" err="1">
                <a:latin typeface="Cambria" panose="02040503050406030204" pitchFamily="18" charset="0"/>
                <a:ea typeface="Cambria" panose="02040503050406030204" pitchFamily="18" charset="0"/>
              </a:rPr>
              <a:t>porezne</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svrhe</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samo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kada</a:t>
            </a:r>
            <a:r>
              <a:rPr lang="en-GB" sz="2000" dirty="0">
                <a:latin typeface="Cambria" panose="02040503050406030204" pitchFamily="18" charset="0"/>
                <a:ea typeface="Cambria" panose="02040503050406030204" pitchFamily="18" charset="0"/>
              </a:rPr>
              <a:t> je </a:t>
            </a:r>
            <a:r>
              <a:rPr lang="en-GB" sz="2000" b="1" dirty="0" err="1">
                <a:latin typeface="Cambria" panose="02040503050406030204" pitchFamily="18" charset="0"/>
                <a:ea typeface="Cambria" panose="02040503050406030204" pitchFamily="18" charset="0"/>
              </a:rPr>
              <a:t>vlastita</a:t>
            </a:r>
            <a:r>
              <a:rPr lang="en-GB" sz="2000" b="1" dirty="0">
                <a:latin typeface="Cambria" panose="02040503050406030204" pitchFamily="18" charset="0"/>
                <a:ea typeface="Cambria" panose="02040503050406030204" pitchFamily="18" charset="0"/>
              </a:rPr>
              <a:t> </a:t>
            </a:r>
            <a:r>
              <a:rPr lang="en-GB" sz="2000" b="1" dirty="0" err="1">
                <a:latin typeface="Cambria" panose="02040503050406030204" pitchFamily="18" charset="0"/>
                <a:ea typeface="Cambria" panose="02040503050406030204" pitchFamily="18" charset="0"/>
              </a:rPr>
              <a:t>dugotrajna</a:t>
            </a:r>
            <a:r>
              <a:rPr lang="en-GB" sz="2000" b="1"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imovina</a:t>
            </a:r>
            <a:r>
              <a:rPr lang="en-GB" sz="2000" dirty="0">
                <a:latin typeface="Cambria" panose="02040503050406030204" pitchFamily="18" charset="0"/>
                <a:ea typeface="Cambria" panose="02040503050406030204" pitchFamily="18" charset="0"/>
              </a:rPr>
              <a:t> u </a:t>
            </a:r>
            <a:r>
              <a:rPr lang="en-GB" sz="2000" dirty="0" err="1">
                <a:latin typeface="Cambria" panose="02040503050406030204" pitchFamily="18" charset="0"/>
                <a:ea typeface="Cambria" panose="02040503050406030204" pitchFamily="18" charset="0"/>
              </a:rPr>
              <a:t>upotrebi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kojom</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porezni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obveznik</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obavlja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djelatnost</a:t>
            </a:r>
            <a:r>
              <a:rPr lang="en-GB" sz="2000" dirty="0">
                <a:latin typeface="Cambria" panose="02040503050406030204" pitchFamily="18" charset="0"/>
                <a:ea typeface="Cambria" panose="02040503050406030204" pitchFamily="18" charset="0"/>
              </a:rPr>
              <a:t>. </a:t>
            </a:r>
            <a:endParaRPr lang="bs-Latn-BA" sz="2000" b="1" dirty="0">
              <a:latin typeface="Cambria" panose="02040503050406030204" pitchFamily="18" charset="0"/>
              <a:ea typeface="Cambria" panose="02040503050406030204" pitchFamily="18" charset="0"/>
            </a:endParaRPr>
          </a:p>
          <a:p>
            <a:pPr marL="0" indent="0" algn="ctr">
              <a:buNone/>
            </a:pPr>
            <a:endParaRPr lang="bs-Latn-BA" sz="2000" b="1" dirty="0">
              <a:latin typeface="Cambria" panose="02040503050406030204" pitchFamily="18" charset="0"/>
              <a:ea typeface="Cambria" panose="02040503050406030204" pitchFamily="18" charset="0"/>
            </a:endParaRPr>
          </a:p>
          <a:p>
            <a:pPr marL="0" indent="0" algn="ctr">
              <a:buNone/>
            </a:pPr>
            <a:endParaRPr lang="bs-Latn-BA" sz="2000" b="1" dirty="0">
              <a:latin typeface="Cambria" panose="02040503050406030204" pitchFamily="18" charset="0"/>
              <a:ea typeface="Cambria" panose="02040503050406030204" pitchFamily="18" charset="0"/>
            </a:endParaRPr>
          </a:p>
          <a:p>
            <a:pPr marL="0" indent="0" algn="ctr">
              <a:buNone/>
            </a:pPr>
            <a:r>
              <a:rPr lang="bs-Latn-BA" sz="2000" b="1" dirty="0">
                <a:latin typeface="Cambria" panose="02040503050406030204" pitchFamily="18" charset="0"/>
                <a:ea typeface="Cambria" panose="02040503050406030204" pitchFamily="18" charset="0"/>
              </a:rPr>
              <a:t>Član 41. stav 3) Pravilnika</a:t>
            </a:r>
          </a:p>
          <a:p>
            <a:pPr marL="0" indent="0" algn="ctr">
              <a:buNone/>
            </a:pPr>
            <a:r>
              <a:rPr lang="en-US" sz="2000" dirty="0">
                <a:latin typeface="Cambria" panose="02040503050406030204" pitchFamily="18" charset="0"/>
                <a:ea typeface="Cambria" panose="02040503050406030204" pitchFamily="18" charset="0"/>
              </a:rPr>
              <a:t>(3) </a:t>
            </a:r>
            <a:r>
              <a:rPr lang="en-US" sz="2000" dirty="0" err="1">
                <a:latin typeface="Cambria" panose="02040503050406030204" pitchFamily="18" charset="0"/>
                <a:ea typeface="Cambria" panose="02040503050406030204" pitchFamily="18" charset="0"/>
              </a:rPr>
              <a:t>Amortizacija</a:t>
            </a:r>
            <a:r>
              <a:rPr lang="en-US" sz="2000" dirty="0">
                <a:latin typeface="Cambria" panose="02040503050406030204" pitchFamily="18" charset="0"/>
                <a:ea typeface="Cambria" panose="02040503050406030204" pitchFamily="18" charset="0"/>
              </a:rPr>
              <a:t> se </a:t>
            </a:r>
            <a:r>
              <a:rPr lang="en-US" sz="2000" dirty="0" err="1">
                <a:latin typeface="Cambria" panose="02040503050406030204" pitchFamily="18" charset="0"/>
                <a:ea typeface="Cambria" panose="02040503050406030204" pitchFamily="18" charset="0"/>
              </a:rPr>
              <a:t>obračunava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svaku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pojedinačnu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dugotrajnu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imovinu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koju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porezni</a:t>
            </a:r>
            <a:r>
              <a:rPr lang="en-US" sz="2000"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obveznik</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ima</a:t>
            </a:r>
            <a:r>
              <a:rPr lang="en-US" sz="2000" b="1" dirty="0">
                <a:latin typeface="Cambria" panose="02040503050406030204" pitchFamily="18" charset="0"/>
                <a:ea typeface="Cambria" panose="02040503050406030204" pitchFamily="18" charset="0"/>
              </a:rPr>
              <a:t> u </a:t>
            </a:r>
            <a:r>
              <a:rPr lang="en-US" sz="2000" b="1" dirty="0" err="1">
                <a:latin typeface="Cambria" panose="02040503050406030204" pitchFamily="18" charset="0"/>
                <a:ea typeface="Cambria" panose="02040503050406030204" pitchFamily="18" charset="0"/>
              </a:rPr>
              <a:t>svom</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vlasništvu</a:t>
            </a:r>
            <a:r>
              <a:rPr lang="en-US" sz="2000" b="1"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upotrebljava</a:t>
            </a:r>
            <a:r>
              <a:rPr lang="en-US" sz="2000" dirty="0">
                <a:latin typeface="Cambria" panose="02040503050406030204" pitchFamily="18" charset="0"/>
                <a:ea typeface="Cambria" panose="02040503050406030204" pitchFamily="18" charset="0"/>
              </a:rPr>
              <a:t> u </a:t>
            </a:r>
            <a:r>
              <a:rPr lang="en-US" sz="2000" dirty="0" err="1">
                <a:latin typeface="Cambria" panose="02040503050406030204" pitchFamily="18" charset="0"/>
                <a:ea typeface="Cambria" panose="02040503050406030204" pitchFamily="18" charset="0"/>
              </a:rPr>
              <a:t>svom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poslovanju</a:t>
            </a:r>
            <a:r>
              <a:rPr lang="en-US" sz="2000" dirty="0">
                <a:latin typeface="Cambria" panose="02040503050406030204" pitchFamily="18" charset="0"/>
                <a:ea typeface="Cambria" panose="02040503050406030204" pitchFamily="18" charset="0"/>
              </a:rPr>
              <a:t>. </a:t>
            </a:r>
            <a:endParaRPr lang="en-GB" sz="2000" dirty="0">
              <a:latin typeface="Cambria" panose="02040503050406030204" pitchFamily="18" charset="0"/>
              <a:ea typeface="Cambria" panose="02040503050406030204" pitchFamily="18" charset="0"/>
            </a:endParaRPr>
          </a:p>
          <a:p>
            <a:pPr marL="0" indent="0" algn="ctr">
              <a:buNone/>
            </a:pPr>
            <a:endParaRPr lang="en-US"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55582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Porezni tretman amortizacije</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535716"/>
            <a:ext cx="10214499" cy="3733040"/>
          </a:xfrm>
        </p:spPr>
        <p:txBody>
          <a:bodyPr>
            <a:noAutofit/>
          </a:bodyPr>
          <a:lstStyle/>
          <a:p>
            <a:pPr marL="0" indent="0" algn="ctr">
              <a:buNone/>
            </a:pPr>
            <a:r>
              <a:rPr lang="bs-Latn-BA" sz="2000" b="1" dirty="0">
                <a:latin typeface="Cambria" panose="02040503050406030204" pitchFamily="18" charset="0"/>
                <a:ea typeface="Cambria" panose="02040503050406030204" pitchFamily="18" charset="0"/>
              </a:rPr>
              <a:t>Član 42. stav 7) Pravilnika</a:t>
            </a:r>
          </a:p>
          <a:p>
            <a:pPr marL="0" indent="0" algn="ctr">
              <a:buNone/>
            </a:pPr>
            <a:r>
              <a:rPr lang="en-GB" sz="2000" dirty="0">
                <a:latin typeface="Cambria" panose="02040503050406030204" pitchFamily="18" charset="0"/>
                <a:ea typeface="Cambria" panose="02040503050406030204" pitchFamily="18" charset="0"/>
              </a:rPr>
              <a:t>(</a:t>
            </a:r>
            <a:r>
              <a:rPr lang="bs-Latn-BA" sz="2000" dirty="0">
                <a:latin typeface="Cambria" panose="02040503050406030204" pitchFamily="18" charset="0"/>
                <a:ea typeface="Cambria" panose="02040503050406030204" pitchFamily="18" charset="0"/>
              </a:rPr>
              <a:t>7) </a:t>
            </a:r>
            <a:r>
              <a:rPr lang="en-GB" sz="2000" dirty="0" err="1">
                <a:latin typeface="Cambria" panose="02040503050406030204" pitchFamily="18" charset="0"/>
                <a:ea typeface="Cambria" panose="02040503050406030204" pitchFamily="18" charset="0"/>
              </a:rPr>
              <a:t>Trošak</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amortizacije</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na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iznajmljenu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imovinu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priznaje</a:t>
            </a:r>
            <a:r>
              <a:rPr lang="en-GB" sz="2000" dirty="0">
                <a:latin typeface="Cambria" panose="02040503050406030204" pitchFamily="18" charset="0"/>
                <a:ea typeface="Cambria" panose="02040503050406030204" pitchFamily="18" charset="0"/>
              </a:rPr>
              <a:t> se </a:t>
            </a:r>
            <a:r>
              <a:rPr lang="en-GB" sz="2000" dirty="0" err="1">
                <a:latin typeface="Cambria" panose="02040503050406030204" pitchFamily="18" charset="0"/>
                <a:ea typeface="Cambria" panose="02040503050406030204" pitchFamily="18" charset="0"/>
              </a:rPr>
              <a:t>ovisno</a:t>
            </a:r>
            <a:r>
              <a:rPr lang="en-GB" sz="2000" dirty="0">
                <a:latin typeface="Cambria" panose="02040503050406030204" pitchFamily="18" charset="0"/>
                <a:ea typeface="Cambria" panose="02040503050406030204" pitchFamily="18" charset="0"/>
              </a:rPr>
              <a:t> o tome da li se </a:t>
            </a:r>
            <a:r>
              <a:rPr lang="en-GB" sz="2000" dirty="0" err="1">
                <a:latin typeface="Cambria" panose="02040503050406030204" pitchFamily="18" charset="0"/>
                <a:ea typeface="Cambria" panose="02040503050406030204" pitchFamily="18" charset="0"/>
              </a:rPr>
              <a:t>takva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imovina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računovodstveno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tretira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kao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sredstvo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zakupodavca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ili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kao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sredstvo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zakupoprimca</a:t>
            </a:r>
            <a:r>
              <a:rPr lang="en-GB" sz="2000" dirty="0">
                <a:latin typeface="Cambria" panose="02040503050406030204" pitchFamily="18" charset="0"/>
                <a:ea typeface="Cambria" panose="02040503050406030204" pitchFamily="18" charset="0"/>
              </a:rPr>
              <a:t>, u </a:t>
            </a:r>
            <a:r>
              <a:rPr lang="en-GB" sz="2000" dirty="0" err="1">
                <a:latin typeface="Cambria" panose="02040503050406030204" pitchFamily="18" charset="0"/>
                <a:ea typeface="Cambria" panose="02040503050406030204" pitchFamily="18" charset="0"/>
              </a:rPr>
              <a:t>skladu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sa</a:t>
            </a:r>
            <a:r>
              <a:rPr lang="en-GB" sz="2000" dirty="0">
                <a:latin typeface="Cambria" panose="02040503050406030204" pitchFamily="18" charset="0"/>
                <a:ea typeface="Cambria" panose="02040503050406030204" pitchFamily="18" charset="0"/>
              </a:rPr>
              <a:t> MRS 17 - Leasing. </a:t>
            </a:r>
            <a:r>
              <a:rPr lang="en-GB" sz="2000" dirty="0" err="1">
                <a:latin typeface="Cambria" panose="02040503050406030204" pitchFamily="18" charset="0"/>
                <a:ea typeface="Cambria" panose="02040503050406030204" pitchFamily="18" charset="0"/>
              </a:rPr>
              <a:t>Ukoliko</a:t>
            </a:r>
            <a:r>
              <a:rPr lang="en-GB" sz="2000" dirty="0">
                <a:latin typeface="Cambria" panose="02040503050406030204" pitchFamily="18" charset="0"/>
                <a:ea typeface="Cambria" panose="02040503050406030204" pitchFamily="18" charset="0"/>
              </a:rPr>
              <a:t> bi se </a:t>
            </a:r>
            <a:r>
              <a:rPr lang="en-GB" sz="2000" dirty="0" err="1">
                <a:latin typeface="Cambria" panose="02040503050406030204" pitchFamily="18" charset="0"/>
                <a:ea typeface="Cambria" panose="02040503050406030204" pitchFamily="18" charset="0"/>
              </a:rPr>
              <a:t>takva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imovina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iskazivala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amortizirala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kod</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zakupodavca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kod</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zakupoprimca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amortizacija</a:t>
            </a:r>
            <a:r>
              <a:rPr lang="en-GB" sz="2000" dirty="0">
                <a:latin typeface="Cambria" panose="02040503050406030204" pitchFamily="18" charset="0"/>
                <a:ea typeface="Cambria" panose="02040503050406030204" pitchFamily="18" charset="0"/>
              </a:rPr>
              <a:t> se </a:t>
            </a:r>
            <a:r>
              <a:rPr lang="en-GB" sz="2000" dirty="0" err="1">
                <a:latin typeface="Cambria" panose="02040503050406030204" pitchFamily="18" charset="0"/>
                <a:ea typeface="Cambria" panose="02040503050406030204" pitchFamily="18" charset="0"/>
              </a:rPr>
              <a:t>priznaje</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samo</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kod</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onoga</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koji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tu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imovinu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njenu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amortizaciju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iskazuje</a:t>
            </a:r>
            <a:r>
              <a:rPr lang="en-GB" sz="2000" dirty="0">
                <a:latin typeface="Cambria" panose="02040503050406030204" pitchFamily="18" charset="0"/>
                <a:ea typeface="Cambria" panose="02040503050406030204" pitchFamily="18" charset="0"/>
              </a:rPr>
              <a:t> u </a:t>
            </a:r>
            <a:r>
              <a:rPr lang="en-GB" sz="2000" dirty="0" err="1">
                <a:latin typeface="Cambria" panose="02040503050406030204" pitchFamily="18" charset="0"/>
                <a:ea typeface="Cambria" panose="02040503050406030204" pitchFamily="18" charset="0"/>
              </a:rPr>
              <a:t>skladu</a:t>
            </a:r>
            <a:r>
              <a:rPr lang="en-GB" sz="2000" dirty="0">
                <a:latin typeface="Cambria" panose="02040503050406030204" pitchFamily="18" charset="0"/>
                <a:ea typeface="Cambria" panose="02040503050406030204" pitchFamily="18" charset="0"/>
              </a:rPr>
              <a:t> </a:t>
            </a:r>
            <a:r>
              <a:rPr lang="en-GB" sz="2000" dirty="0" err="1">
                <a:latin typeface="Cambria" panose="02040503050406030204" pitchFamily="18" charset="0"/>
                <a:ea typeface="Cambria" panose="02040503050406030204" pitchFamily="18" charset="0"/>
              </a:rPr>
              <a:t>sa</a:t>
            </a:r>
            <a:r>
              <a:rPr lang="en-GB" sz="2000" dirty="0">
                <a:latin typeface="Cambria" panose="02040503050406030204" pitchFamily="18" charset="0"/>
                <a:ea typeface="Cambria" panose="02040503050406030204" pitchFamily="18" charset="0"/>
              </a:rPr>
              <a:t> MRS 17</a:t>
            </a:r>
            <a:r>
              <a:rPr lang="en-GB" sz="2000" dirty="0"/>
              <a:t>. </a:t>
            </a:r>
            <a:endParaRPr lang="bs-Latn-BA" sz="2000" dirty="0"/>
          </a:p>
          <a:p>
            <a:pPr marL="0" indent="0" algn="ctr">
              <a:buNone/>
            </a:pPr>
            <a:endParaRPr lang="bs-Latn-BA" sz="2000" b="1" dirty="0">
              <a:latin typeface="Cambria" panose="02040503050406030204" pitchFamily="18" charset="0"/>
              <a:ea typeface="Cambria" panose="02040503050406030204" pitchFamily="18" charset="0"/>
            </a:endParaRPr>
          </a:p>
          <a:p>
            <a:pPr>
              <a:buFont typeface="Wingdings" panose="05000000000000000000" pitchFamily="2" charset="2"/>
              <a:buChar char="ü"/>
            </a:pPr>
            <a:r>
              <a:rPr lang="bs-Latn-BA" sz="2000" b="1" dirty="0">
                <a:latin typeface="Cambria" panose="02040503050406030204" pitchFamily="18" charset="0"/>
                <a:ea typeface="Cambria" panose="02040503050406030204" pitchFamily="18" charset="0"/>
              </a:rPr>
              <a:t>Ovaj stav je izbrisan Izmjenama Pravilnika, „Službene novine FBiH“ broj 94/19</a:t>
            </a:r>
            <a:endParaRPr lang="en-US"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94547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U proceduri hitni postupak izmjene Zakona</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094513"/>
            <a:ext cx="10214499" cy="3733040"/>
          </a:xfrm>
        </p:spPr>
        <p:txBody>
          <a:bodyPr>
            <a:noAutofit/>
          </a:bodyPr>
          <a:lstStyle/>
          <a:p>
            <a:pPr marL="0" indent="0" algn="ctr">
              <a:buNone/>
            </a:pPr>
            <a:r>
              <a:rPr lang="hr-HR" sz="1800" b="1" dirty="0">
                <a:latin typeface="Cambria" panose="02040503050406030204" pitchFamily="18" charset="0"/>
                <a:ea typeface="Cambria" panose="02040503050406030204" pitchFamily="18" charset="0"/>
              </a:rPr>
              <a:t>Član 19.  Nacrt izmjena i dopuna Zakona o porezu na dobit</a:t>
            </a:r>
            <a:endParaRPr lang="en-GB" sz="1800" dirty="0">
              <a:latin typeface="Cambria" panose="02040503050406030204" pitchFamily="18" charset="0"/>
              <a:ea typeface="Cambria" panose="02040503050406030204" pitchFamily="18" charset="0"/>
            </a:endParaRPr>
          </a:p>
          <a:p>
            <a:pPr marL="0" indent="0" algn="just">
              <a:buNone/>
            </a:pPr>
            <a:r>
              <a:rPr lang="hr-HR" sz="1800" dirty="0">
                <a:latin typeface="Cambria" panose="02040503050406030204" pitchFamily="18" charset="0"/>
                <a:ea typeface="Cambria" panose="02040503050406030204" pitchFamily="18" charset="0"/>
              </a:rPr>
              <a:t>(1) Kod utvrđivanja porezne osnovice, priznaje se obračunata amortizacija primjenom proporcionalne metode amortizacija na dugotrajnu imovinu </a:t>
            </a:r>
            <a:r>
              <a:rPr lang="hr-HR" sz="1800" b="1" dirty="0">
                <a:latin typeface="Cambria" panose="02040503050406030204" pitchFamily="18" charset="0"/>
                <a:ea typeface="Cambria" panose="02040503050406030204" pitchFamily="18" charset="0"/>
              </a:rPr>
              <a:t>i </a:t>
            </a:r>
            <a:r>
              <a:rPr lang="hr-HR" sz="1800" b="1" dirty="0">
                <a:solidFill>
                  <a:srgbClr val="FF0000"/>
                </a:solidFill>
                <a:latin typeface="Cambria" panose="02040503050406030204" pitchFamily="18" charset="0"/>
                <a:ea typeface="Cambria" panose="02040503050406030204" pitchFamily="18" charset="0"/>
              </a:rPr>
              <a:t>imovinu s pravom korištenja</a:t>
            </a:r>
            <a:r>
              <a:rPr lang="hr-HR" sz="1800" dirty="0">
                <a:solidFill>
                  <a:srgbClr val="FF0000"/>
                </a:solidFill>
                <a:latin typeface="Cambria" panose="02040503050406030204" pitchFamily="18" charset="0"/>
                <a:ea typeface="Cambria" panose="02040503050406030204" pitchFamily="18" charset="0"/>
              </a:rPr>
              <a:t> </a:t>
            </a:r>
            <a:r>
              <a:rPr lang="hr-HR" sz="1800" dirty="0">
                <a:latin typeface="Cambria" panose="02040503050406030204" pitchFamily="18" charset="0"/>
                <a:ea typeface="Cambria" panose="02040503050406030204" pitchFamily="18" charset="0"/>
              </a:rPr>
              <a:t>na način propisan ovim članom.</a:t>
            </a:r>
            <a:endParaRPr lang="en-GB" sz="1800" dirty="0">
              <a:latin typeface="Cambria" panose="02040503050406030204" pitchFamily="18" charset="0"/>
              <a:ea typeface="Cambria" panose="02040503050406030204" pitchFamily="18" charset="0"/>
            </a:endParaRPr>
          </a:p>
          <a:p>
            <a:pPr marL="0" indent="0" algn="just">
              <a:buNone/>
            </a:pPr>
            <a:r>
              <a:rPr lang="hr-HR" sz="1800" dirty="0">
                <a:latin typeface="Cambria" panose="02040503050406030204" pitchFamily="18" charset="0"/>
                <a:ea typeface="Cambria" panose="02040503050406030204" pitchFamily="18" charset="0"/>
              </a:rPr>
              <a:t>(2) Porezno priznate stope amortizacije dugotrajne imovine iznose:</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građevinski objekti - 5% ,  </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ceste, komunalni objekti, željeznica  - 10% , </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oprema, vozila, postrojenja -  15%,</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oprema za vodoprivredne, vodovodne i kanalizacijske sisteme -  15%,</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hardver i softver i oprema za zaštitu okoliša - 33,3%</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višegodišnji zasadi - 15%,</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osnovna stada - 40% i</a:t>
            </a:r>
            <a:endParaRPr lang="en-GB" sz="1800" dirty="0">
              <a:latin typeface="Cambria" panose="02040503050406030204" pitchFamily="18" charset="0"/>
              <a:ea typeface="Cambria" panose="02040503050406030204" pitchFamily="18" charset="0"/>
            </a:endParaRPr>
          </a:p>
          <a:p>
            <a:pPr lvl="1" algn="just"/>
            <a:r>
              <a:rPr lang="hr-HR" sz="1800" dirty="0">
                <a:latin typeface="Cambria" panose="02040503050406030204" pitchFamily="18" charset="0"/>
                <a:ea typeface="Cambria" panose="02040503050406030204" pitchFamily="18" charset="0"/>
              </a:rPr>
              <a:t>nematerijalna imovina - 20%.</a:t>
            </a:r>
            <a:endParaRPr lang="en-GB" sz="1800" dirty="0">
              <a:latin typeface="Cambria" panose="02040503050406030204" pitchFamily="18" charset="0"/>
              <a:ea typeface="Cambria" panose="02040503050406030204" pitchFamily="18" charset="0"/>
            </a:endParaRPr>
          </a:p>
          <a:p>
            <a:pPr marL="0" indent="0" algn="just">
              <a:buNone/>
            </a:pPr>
            <a:r>
              <a:rPr lang="hr-HR" sz="1800" b="1" dirty="0">
                <a:solidFill>
                  <a:srgbClr val="FF0000"/>
                </a:solidFill>
                <a:latin typeface="Cambria" panose="02040503050406030204" pitchFamily="18" charset="0"/>
                <a:ea typeface="Cambria" panose="02040503050406030204" pitchFamily="18" charset="0"/>
              </a:rPr>
              <a:t>(3) Imovina s pravom korišenja amortizuje </a:t>
            </a:r>
            <a:r>
              <a:rPr lang="hr-HR" sz="1800" b="1" u="sng" dirty="0">
                <a:solidFill>
                  <a:srgbClr val="FF0000"/>
                </a:solidFill>
                <a:latin typeface="Cambria" panose="02040503050406030204" pitchFamily="18" charset="0"/>
                <a:ea typeface="Cambria" panose="02040503050406030204" pitchFamily="18" charset="0"/>
              </a:rPr>
              <a:t>po stopama iz stava (2) </a:t>
            </a:r>
            <a:r>
              <a:rPr lang="hr-HR" sz="1800" b="1" dirty="0">
                <a:solidFill>
                  <a:srgbClr val="FF0000"/>
                </a:solidFill>
                <a:latin typeface="Cambria" panose="02040503050406030204" pitchFamily="18" charset="0"/>
                <a:ea typeface="Cambria" panose="02040503050406030204" pitchFamily="18" charset="0"/>
              </a:rPr>
              <a:t>ovog člana od prvog dana trajanja najma do kraja njenog korisnog vijeka odnosno do isteka perioda trajanja najma.</a:t>
            </a:r>
            <a:endParaRPr lang="en-GB" sz="1800" b="1" dirty="0">
              <a:solidFill>
                <a:srgbClr val="FF0000"/>
              </a:solidFill>
              <a:latin typeface="Cambria" panose="02040503050406030204" pitchFamily="18" charset="0"/>
              <a:ea typeface="Cambria" panose="02040503050406030204" pitchFamily="18" charset="0"/>
            </a:endParaRPr>
          </a:p>
          <a:p>
            <a:pPr marL="0" indent="0" algn="ctr">
              <a:buNone/>
            </a:pPr>
            <a:endParaRPr lang="en-US"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01587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47F7EC-3C5B-43B2-971B-6A0DE9B317BE}"/>
              </a:ext>
            </a:extLst>
          </p:cNvPr>
          <p:cNvSpPr>
            <a:spLocks noGrp="1"/>
          </p:cNvSpPr>
          <p:nvPr>
            <p:ph type="title"/>
          </p:nvPr>
        </p:nvSpPr>
        <p:spPr>
          <a:xfrm>
            <a:off x="1650051" y="2341162"/>
            <a:ext cx="8229288" cy="1143000"/>
          </a:xfrm>
        </p:spPr>
        <p:txBody>
          <a:bodyPr>
            <a:normAutofit fontScale="90000"/>
          </a:bodyPr>
          <a:lstStyle/>
          <a:p>
            <a:r>
              <a:rPr lang="bs-Latn-BA" b="1" dirty="0">
                <a:latin typeface="Cambria" panose="02040503050406030204" pitchFamily="18" charset="0"/>
                <a:ea typeface="Cambria" panose="02040503050406030204" pitchFamily="18" charset="0"/>
              </a:rPr>
              <a:t>A da ne primjenjujemo MSFI 16?</a:t>
            </a:r>
            <a:endParaRPr lang="en-GB" b="1"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 xmlns:a16="http://schemas.microsoft.com/office/drawing/2014/main" id="{6644C689-0C4C-4E7C-9844-6E8604E5DB59}"/>
              </a:ext>
            </a:extLst>
          </p:cNvPr>
          <p:cNvPicPr>
            <a:picLocks noChangeAspect="1"/>
          </p:cNvPicPr>
          <p:nvPr/>
        </p:nvPicPr>
        <p:blipFill>
          <a:blip r:embed="rId2"/>
          <a:stretch>
            <a:fillRect/>
          </a:stretch>
        </p:blipFill>
        <p:spPr>
          <a:xfrm>
            <a:off x="5102756" y="3673351"/>
            <a:ext cx="2580547" cy="2614502"/>
          </a:xfrm>
          <a:prstGeom prst="rect">
            <a:avLst/>
          </a:prstGeom>
        </p:spPr>
      </p:pic>
    </p:spTree>
    <p:extLst>
      <p:ext uri="{BB962C8B-B14F-4D97-AF65-F5344CB8AC3E}">
        <p14:creationId xmlns:p14="http://schemas.microsoft.com/office/powerpoint/2010/main" val="3141480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Zakon o računovodstvu i reviziji FBiH</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094513"/>
            <a:ext cx="10214499" cy="3733040"/>
          </a:xfrm>
        </p:spPr>
        <p:txBody>
          <a:bodyPr>
            <a:noAutofit/>
          </a:bodyPr>
          <a:lstStyle/>
          <a:p>
            <a:pPr marL="0" indent="0" algn="ctr">
              <a:buNone/>
            </a:pPr>
            <a:r>
              <a:rPr lang="bs-Latn-BA" sz="1800" b="1" dirty="0">
                <a:latin typeface="Cambria" panose="02040503050406030204" pitchFamily="18" charset="0"/>
                <a:ea typeface="Cambria" panose="02040503050406030204" pitchFamily="18" charset="0"/>
              </a:rPr>
              <a:t>Član 33. Zakona</a:t>
            </a:r>
          </a:p>
          <a:p>
            <a:pPr marL="0" indent="0" algn="just">
              <a:buNone/>
            </a:pPr>
            <a:r>
              <a:rPr lang="en-GB" sz="1800" dirty="0" err="1">
                <a:latin typeface="Cambria" panose="02040503050406030204" pitchFamily="18" charset="0"/>
                <a:ea typeface="Cambria" panose="02040503050406030204" pitchFamily="18" charset="0"/>
              </a:rPr>
              <a:t>Računovodstveni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standardi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finansijskog</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izvještavanja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su</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principi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pravila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sastavljanja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prezentiranja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finansijskih</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izvještaja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koji</a:t>
            </a:r>
            <a:r>
              <a:rPr lang="en-GB" sz="1800" dirty="0">
                <a:latin typeface="Cambria" panose="02040503050406030204" pitchFamily="18" charset="0"/>
                <a:ea typeface="Cambria" panose="02040503050406030204" pitchFamily="18" charset="0"/>
              </a:rPr>
              <a:t> se </a:t>
            </a:r>
            <a:r>
              <a:rPr lang="en-GB" sz="1800" dirty="0" err="1">
                <a:latin typeface="Cambria" panose="02040503050406030204" pitchFamily="18" charset="0"/>
                <a:ea typeface="Cambria" panose="02040503050406030204" pitchFamily="18" charset="0"/>
              </a:rPr>
              <a:t>primjenjuju</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na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sva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pravna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lica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iz</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čl</a:t>
            </a:r>
            <a:r>
              <a:rPr lang="en-GB" sz="1800" dirty="0">
                <a:latin typeface="Cambria" panose="02040503050406030204" pitchFamily="18" charset="0"/>
                <a:ea typeface="Cambria" panose="02040503050406030204" pitchFamily="18" charset="0"/>
              </a:rPr>
              <a:t>. 3.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4. </a:t>
            </a:r>
            <a:r>
              <a:rPr lang="en-GB" sz="1800" dirty="0" err="1">
                <a:latin typeface="Cambria" panose="02040503050406030204" pitchFamily="18" charset="0"/>
                <a:ea typeface="Cambria" panose="02040503050406030204" pitchFamily="18" charset="0"/>
              </a:rPr>
              <a:t>ovog</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zakona</a:t>
            </a:r>
            <a:r>
              <a:rPr lang="en-GB" sz="1800" dirty="0">
                <a:latin typeface="Cambria" panose="02040503050406030204" pitchFamily="18" charset="0"/>
                <a:ea typeface="Cambria" panose="02040503050406030204" pitchFamily="18" charset="0"/>
              </a:rPr>
              <a:t>, a </a:t>
            </a:r>
            <a:r>
              <a:rPr lang="en-GB" sz="1800" dirty="0" err="1">
                <a:latin typeface="Cambria" panose="02040503050406030204" pitchFamily="18" charset="0"/>
                <a:ea typeface="Cambria" panose="02040503050406030204" pitchFamily="18" charset="0"/>
              </a:rPr>
              <a:t>obuhva</a:t>
            </a:r>
            <a:r>
              <a:rPr lang="bs-Latn-BA" sz="1800" dirty="0">
                <a:latin typeface="Cambria" panose="02040503050406030204" pitchFamily="18" charset="0"/>
                <a:ea typeface="Cambria" panose="02040503050406030204" pitchFamily="18" charset="0"/>
              </a:rPr>
              <a:t>t</a:t>
            </a:r>
            <a:r>
              <a:rPr lang="en-GB" sz="1800" dirty="0" err="1">
                <a:latin typeface="Cambria" panose="02040503050406030204" pitchFamily="18" charset="0"/>
                <a:ea typeface="Cambria" panose="02040503050406030204" pitchFamily="18" charset="0"/>
              </a:rPr>
              <a:t>aju</a:t>
            </a:r>
            <a:r>
              <a:rPr lang="en-GB" sz="1800" dirty="0">
                <a:latin typeface="Cambria" panose="02040503050406030204" pitchFamily="18" charset="0"/>
                <a:ea typeface="Cambria" panose="02040503050406030204" pitchFamily="18" charset="0"/>
              </a:rPr>
              <a:t>: </a:t>
            </a:r>
            <a:endParaRPr lang="bs-Latn-BA" sz="1800" dirty="0">
              <a:latin typeface="Cambria" panose="02040503050406030204" pitchFamily="18" charset="0"/>
              <a:ea typeface="Cambria" panose="02040503050406030204" pitchFamily="18" charset="0"/>
            </a:endParaRPr>
          </a:p>
          <a:p>
            <a:pPr marL="337825" indent="-337825" algn="just">
              <a:buAutoNum type="arabicPeriod"/>
            </a:pPr>
            <a:r>
              <a:rPr lang="en-GB" sz="1800" dirty="0">
                <a:latin typeface="Cambria" panose="02040503050406030204" pitchFamily="18" charset="0"/>
                <a:ea typeface="Cambria" panose="02040503050406030204" pitchFamily="18" charset="0"/>
              </a:rPr>
              <a:t>MRS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Međunarodne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standarde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finansijskog</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izvještavanja</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daljnjem</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tekstu</a:t>
            </a:r>
            <a:r>
              <a:rPr lang="en-GB" sz="1800" dirty="0">
                <a:latin typeface="Cambria" panose="02040503050406030204" pitchFamily="18" charset="0"/>
                <a:ea typeface="Cambria" panose="02040503050406030204" pitchFamily="18" charset="0"/>
              </a:rPr>
              <a:t>: MSFI), </a:t>
            </a:r>
            <a:endParaRPr lang="bs-Latn-BA" sz="1800" dirty="0">
              <a:latin typeface="Cambria" panose="02040503050406030204" pitchFamily="18" charset="0"/>
              <a:ea typeface="Cambria" panose="02040503050406030204" pitchFamily="18" charset="0"/>
            </a:endParaRPr>
          </a:p>
          <a:p>
            <a:pPr marL="337825" indent="-337825" algn="just">
              <a:buAutoNum type="arabicPeriod"/>
            </a:pPr>
            <a:r>
              <a:rPr lang="en-GB" sz="1800" dirty="0" err="1">
                <a:latin typeface="Cambria" panose="02040503050406030204" pitchFamily="18" charset="0"/>
                <a:ea typeface="Cambria" panose="02040503050406030204" pitchFamily="18" charset="0"/>
              </a:rPr>
              <a:t>Međunarodne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računovodstvene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standarde</a:t>
            </a:r>
            <a:r>
              <a:rPr lang="en-GB" sz="1800" dirty="0">
                <a:latin typeface="Cambria" panose="02040503050406030204" pitchFamily="18" charset="0"/>
                <a:ea typeface="Cambria" panose="02040503050406030204" pitchFamily="18" charset="0"/>
              </a:rPr>
              <a:t> za </a:t>
            </a:r>
            <a:r>
              <a:rPr lang="en-GB" sz="1800" dirty="0" err="1">
                <a:latin typeface="Cambria" panose="02040503050406030204" pitchFamily="18" charset="0"/>
                <a:ea typeface="Cambria" panose="02040503050406030204" pitchFamily="18" charset="0"/>
              </a:rPr>
              <a:t>javni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sektor</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daljnjem</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tekstu</a:t>
            </a:r>
            <a:r>
              <a:rPr lang="en-GB" sz="1800" dirty="0">
                <a:latin typeface="Cambria" panose="02040503050406030204" pitchFamily="18" charset="0"/>
                <a:ea typeface="Cambria" panose="02040503050406030204" pitchFamily="18" charset="0"/>
              </a:rPr>
              <a:t>: MRSJS), </a:t>
            </a:r>
            <a:endParaRPr lang="bs-Latn-BA" sz="1800" dirty="0">
              <a:latin typeface="Cambria" panose="02040503050406030204" pitchFamily="18" charset="0"/>
              <a:ea typeface="Cambria" panose="02040503050406030204" pitchFamily="18" charset="0"/>
            </a:endParaRPr>
          </a:p>
          <a:p>
            <a:pPr marL="337825" indent="-337825" algn="just">
              <a:buAutoNum type="arabicPeriod"/>
            </a:pPr>
            <a:r>
              <a:rPr lang="en-GB" sz="1800" dirty="0" err="1">
                <a:latin typeface="Cambria" panose="02040503050406030204" pitchFamily="18" charset="0"/>
                <a:ea typeface="Cambria" panose="02040503050406030204" pitchFamily="18" charset="0"/>
              </a:rPr>
              <a:t>Prateća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uputstva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objašnjenja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smjernice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koje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donosi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Odbor</a:t>
            </a:r>
            <a:r>
              <a:rPr lang="en-GB" sz="1800" dirty="0">
                <a:latin typeface="Cambria" panose="02040503050406030204" pitchFamily="18" charset="0"/>
                <a:ea typeface="Cambria" panose="02040503050406030204" pitchFamily="18" charset="0"/>
              </a:rPr>
              <a:t> za </a:t>
            </a:r>
            <a:r>
              <a:rPr lang="en-GB" sz="1800" dirty="0" err="1">
                <a:latin typeface="Cambria" panose="02040503050406030204" pitchFamily="18" charset="0"/>
                <a:ea typeface="Cambria" panose="02040503050406030204" pitchFamily="18" charset="0"/>
              </a:rPr>
              <a:t>međunarodne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računovodstvene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standarde</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daljnjem</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tekstu</a:t>
            </a:r>
            <a:r>
              <a:rPr lang="en-GB" sz="1800" dirty="0">
                <a:latin typeface="Cambria" panose="02040503050406030204" pitchFamily="18" charset="0"/>
                <a:ea typeface="Cambria" panose="02040503050406030204" pitchFamily="18" charset="0"/>
              </a:rPr>
              <a:t>: OMRS),</a:t>
            </a:r>
            <a:endParaRPr lang="bs-Latn-BA" sz="1800" dirty="0">
              <a:latin typeface="Cambria" panose="02040503050406030204" pitchFamily="18" charset="0"/>
              <a:ea typeface="Cambria" panose="02040503050406030204" pitchFamily="18" charset="0"/>
            </a:endParaRPr>
          </a:p>
          <a:p>
            <a:pPr marL="337825" indent="-337825" algn="just">
              <a:buAutoNum type="arabicPeriod"/>
            </a:pPr>
            <a:r>
              <a:rPr lang="en-GB" sz="1800" dirty="0" err="1">
                <a:latin typeface="Cambria" panose="02040503050406030204" pitchFamily="18" charset="0"/>
                <a:ea typeface="Cambria" panose="02040503050406030204" pitchFamily="18" charset="0"/>
              </a:rPr>
              <a:t>Međunarodne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računovodstvene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standarde</a:t>
            </a:r>
            <a:r>
              <a:rPr lang="en-GB" sz="1800" dirty="0">
                <a:latin typeface="Cambria" panose="02040503050406030204" pitchFamily="18" charset="0"/>
                <a:ea typeface="Cambria" panose="02040503050406030204" pitchFamily="18" charset="0"/>
              </a:rPr>
              <a:t> za mala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srednja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preduzeća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koje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objavi</a:t>
            </a:r>
            <a:r>
              <a:rPr lang="en-GB" sz="1800" dirty="0">
                <a:latin typeface="Cambria" panose="02040503050406030204" pitchFamily="18" charset="0"/>
                <a:ea typeface="Cambria" panose="02040503050406030204" pitchFamily="18" charset="0"/>
              </a:rPr>
              <a:t> OMRS. </a:t>
            </a:r>
            <a:r>
              <a:rPr lang="en-GB" sz="1800" dirty="0" err="1">
                <a:latin typeface="Cambria" panose="02040503050406030204" pitchFamily="18" charset="0"/>
                <a:ea typeface="Cambria" panose="02040503050406030204" pitchFamily="18" charset="0"/>
              </a:rPr>
              <a:t>Izuzetno</a:t>
            </a:r>
            <a:r>
              <a:rPr lang="en-GB" sz="1800" dirty="0">
                <a:latin typeface="Cambria" panose="02040503050406030204" pitchFamily="18" charset="0"/>
                <a:ea typeface="Cambria" panose="02040503050406030204" pitchFamily="18" charset="0"/>
              </a:rPr>
              <a:t> od </a:t>
            </a:r>
            <a:r>
              <a:rPr lang="en-GB" sz="1800" dirty="0" err="1">
                <a:latin typeface="Cambria" panose="02040503050406030204" pitchFamily="18" charset="0"/>
                <a:ea typeface="Cambria" panose="02040503050406030204" pitchFamily="18" charset="0"/>
              </a:rPr>
              <a:t>stava</a:t>
            </a:r>
            <a:r>
              <a:rPr lang="en-GB" sz="1800" dirty="0">
                <a:latin typeface="Cambria" panose="02040503050406030204" pitchFamily="18" charset="0"/>
                <a:ea typeface="Cambria" panose="02040503050406030204" pitchFamily="18" charset="0"/>
              </a:rPr>
              <a:t> 1. </a:t>
            </a:r>
            <a:r>
              <a:rPr lang="en-GB" sz="1800" dirty="0" err="1">
                <a:latin typeface="Cambria" panose="02040503050406030204" pitchFamily="18" charset="0"/>
                <a:ea typeface="Cambria" panose="02040503050406030204" pitchFamily="18" charset="0"/>
              </a:rPr>
              <a:t>ovog</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člana</a:t>
            </a:r>
            <a:r>
              <a:rPr lang="en-GB" sz="1800" dirty="0">
                <a:latin typeface="Cambria" panose="02040503050406030204" pitchFamily="18" charset="0"/>
                <a:ea typeface="Cambria" panose="02040503050406030204" pitchFamily="18" charset="0"/>
              </a:rPr>
              <a:t>, a do </a:t>
            </a:r>
            <a:r>
              <a:rPr lang="en-GB" sz="1800" dirty="0" err="1">
                <a:latin typeface="Cambria" panose="02040503050406030204" pitchFamily="18" charset="0"/>
                <a:ea typeface="Cambria" panose="02040503050406030204" pitchFamily="18" charset="0"/>
              </a:rPr>
              <a:t>objavljivanja</a:t>
            </a:r>
            <a:r>
              <a:rPr lang="en-GB" sz="1800" dirty="0">
                <a:latin typeface="Cambria" panose="02040503050406030204" pitchFamily="18" charset="0"/>
                <a:ea typeface="Cambria" panose="02040503050406030204" pitchFamily="18" charset="0"/>
              </a:rPr>
              <a:t> MRSJS, </a:t>
            </a:r>
            <a:r>
              <a:rPr lang="en-GB" sz="1800" dirty="0" err="1">
                <a:latin typeface="Cambria" panose="02040503050406030204" pitchFamily="18" charset="0"/>
                <a:ea typeface="Cambria" panose="02040503050406030204" pitchFamily="18" charset="0"/>
              </a:rPr>
              <a:t>budžetski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korisnici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vanbudžetski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fondovi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primjenjivat</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će</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Federaciji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posebne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propise</a:t>
            </a:r>
            <a:r>
              <a:rPr lang="en-GB" sz="1800" dirty="0">
                <a:latin typeface="Cambria" panose="02040503050406030204" pitchFamily="18" charset="0"/>
                <a:ea typeface="Cambria" panose="02040503050406030204" pitchFamily="18" charset="0"/>
              </a:rPr>
              <a:t> za </a:t>
            </a:r>
            <a:r>
              <a:rPr lang="en-GB" sz="1800" dirty="0" err="1">
                <a:latin typeface="Cambria" panose="02040503050406030204" pitchFamily="18" charset="0"/>
                <a:ea typeface="Cambria" panose="02040503050406030204" pitchFamily="18" charset="0"/>
              </a:rPr>
              <a:t>budžetske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korisnike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vanbudžetske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fondove</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iz</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oblasti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računovodstva</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i</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revizije</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javnom</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sektoru</a:t>
            </a:r>
            <a:r>
              <a:rPr lang="en-GB" sz="1800" dirty="0">
                <a:latin typeface="Cambria" panose="02040503050406030204" pitchFamily="18" charset="0"/>
                <a:ea typeface="Cambria" panose="02040503050406030204" pitchFamily="18" charset="0"/>
              </a:rPr>
              <a:t>. </a:t>
            </a:r>
            <a:endParaRPr lang="bs-Latn-BA" sz="1800" dirty="0">
              <a:latin typeface="Cambria" panose="02040503050406030204" pitchFamily="18" charset="0"/>
              <a:ea typeface="Cambria" panose="02040503050406030204" pitchFamily="18" charset="0"/>
            </a:endParaRPr>
          </a:p>
          <a:p>
            <a:pPr marL="0" indent="0" algn="ctr">
              <a:buNone/>
            </a:pPr>
            <a:r>
              <a:rPr lang="bs-Latn-BA" sz="1800" b="1" dirty="0">
                <a:latin typeface="Cambria" panose="02040503050406030204" pitchFamily="18" charset="0"/>
                <a:ea typeface="Cambria" panose="02040503050406030204" pitchFamily="18" charset="0"/>
              </a:rPr>
              <a:t>Član 69. Zakona</a:t>
            </a:r>
          </a:p>
          <a:p>
            <a:pPr marL="0" indent="0" algn="just">
              <a:buNone/>
            </a:pPr>
            <a:r>
              <a:rPr lang="en-GB" sz="1800" dirty="0" err="1">
                <a:latin typeface="Cambria" panose="02040503050406030204" pitchFamily="18" charset="0"/>
                <a:ea typeface="Cambria" panose="02040503050406030204" pitchFamily="18" charset="0"/>
              </a:rPr>
              <a:t>Novčanom</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kaznom</a:t>
            </a:r>
            <a:r>
              <a:rPr lang="en-GB" sz="1800" dirty="0">
                <a:latin typeface="Cambria" panose="02040503050406030204" pitchFamily="18" charset="0"/>
                <a:ea typeface="Cambria" panose="02040503050406030204" pitchFamily="18" charset="0"/>
              </a:rPr>
              <a:t> u </a:t>
            </a:r>
            <a:r>
              <a:rPr lang="en-GB" sz="1800" dirty="0" err="1">
                <a:latin typeface="Cambria" panose="02040503050406030204" pitchFamily="18" charset="0"/>
                <a:ea typeface="Cambria" panose="02040503050406030204" pitchFamily="18" charset="0"/>
              </a:rPr>
              <a:t>iznosu</a:t>
            </a:r>
            <a:r>
              <a:rPr lang="en-GB" sz="1800" dirty="0">
                <a:latin typeface="Cambria" panose="02040503050406030204" pitchFamily="18" charset="0"/>
                <a:ea typeface="Cambria" panose="02040503050406030204" pitchFamily="18" charset="0"/>
              </a:rPr>
              <a:t> od 10.000,00 KM do 15.000,00 KM </a:t>
            </a:r>
            <a:r>
              <a:rPr lang="en-GB" sz="1800" dirty="0" err="1">
                <a:latin typeface="Cambria" panose="02040503050406030204" pitchFamily="18" charset="0"/>
                <a:ea typeface="Cambria" panose="02040503050406030204" pitchFamily="18" charset="0"/>
              </a:rPr>
              <a:t>kaznit</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će</a:t>
            </a:r>
            <a:r>
              <a:rPr lang="en-GB" sz="1800" dirty="0">
                <a:latin typeface="Cambria" panose="02040503050406030204" pitchFamily="18" charset="0"/>
                <a:ea typeface="Cambria" panose="02040503050406030204" pitchFamily="18" charset="0"/>
              </a:rPr>
              <a:t> se za </a:t>
            </a:r>
            <a:r>
              <a:rPr lang="en-GB" sz="1800" dirty="0" err="1">
                <a:latin typeface="Cambria" panose="02040503050406030204" pitchFamily="18" charset="0"/>
                <a:ea typeface="Cambria" panose="02040503050406030204" pitchFamily="18" charset="0"/>
              </a:rPr>
              <a:t>prekršaj</a:t>
            </a:r>
            <a:r>
              <a:rPr lang="en-GB" sz="1800" dirty="0">
                <a:latin typeface="Cambria" panose="02040503050406030204" pitchFamily="18" charset="0"/>
                <a:ea typeface="Cambria" panose="02040503050406030204" pitchFamily="18" charset="0"/>
              </a:rPr>
              <a:t> </a:t>
            </a:r>
            <a:r>
              <a:rPr lang="en-GB" sz="1800" dirty="0" err="1">
                <a:latin typeface="Cambria" panose="02040503050406030204" pitchFamily="18" charset="0"/>
                <a:ea typeface="Cambria" panose="02040503050406030204" pitchFamily="18" charset="0"/>
              </a:rPr>
              <a:t>pravno</a:t>
            </a:r>
            <a:r>
              <a:rPr lang="en-GB" sz="1800" dirty="0">
                <a:latin typeface="Cambria" panose="02040503050406030204" pitchFamily="18" charset="0"/>
                <a:ea typeface="Cambria" panose="02040503050406030204" pitchFamily="18" charset="0"/>
              </a:rPr>
              <a:t> lice </a:t>
            </a:r>
            <a:r>
              <a:rPr lang="en-GB" sz="1800" dirty="0" err="1">
                <a:latin typeface="Cambria" panose="02040503050406030204" pitchFamily="18" charset="0"/>
                <a:ea typeface="Cambria" panose="02040503050406030204" pitchFamily="18" charset="0"/>
              </a:rPr>
              <a:t>ako</a:t>
            </a:r>
            <a:r>
              <a:rPr lang="en-GB" sz="1800" dirty="0">
                <a:latin typeface="Cambria" panose="02040503050406030204" pitchFamily="18" charset="0"/>
                <a:ea typeface="Cambria" panose="02040503050406030204" pitchFamily="18" charset="0"/>
              </a:rPr>
              <a:t>: a) </a:t>
            </a:r>
            <a:r>
              <a:rPr lang="en-GB" sz="1800" b="1" dirty="0">
                <a:latin typeface="Cambria" panose="02040503050406030204" pitchFamily="18" charset="0"/>
                <a:ea typeface="Cambria" panose="02040503050406030204" pitchFamily="18" charset="0"/>
              </a:rPr>
              <a:t>ne </a:t>
            </a:r>
            <a:r>
              <a:rPr lang="en-GB" sz="1800" b="1" dirty="0" err="1">
                <a:latin typeface="Cambria" panose="02040503050406030204" pitchFamily="18" charset="0"/>
                <a:ea typeface="Cambria" panose="02040503050406030204" pitchFamily="18" charset="0"/>
              </a:rPr>
              <a:t>sastavlja</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i</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prezentira</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godišnje</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finansijske</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izvještaje</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primjenom</a:t>
            </a:r>
            <a:r>
              <a:rPr lang="en-GB" sz="1800" b="1" dirty="0">
                <a:latin typeface="Cambria" panose="02040503050406030204" pitchFamily="18" charset="0"/>
                <a:ea typeface="Cambria" panose="02040503050406030204" pitchFamily="18" charset="0"/>
              </a:rPr>
              <a:t> MSFI </a:t>
            </a:r>
            <a:r>
              <a:rPr lang="en-GB" sz="1800" b="1" dirty="0" err="1">
                <a:latin typeface="Cambria" panose="02040503050406030204" pitchFamily="18" charset="0"/>
                <a:ea typeface="Cambria" panose="02040503050406030204" pitchFamily="18" charset="0"/>
              </a:rPr>
              <a:t>iz</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člana</a:t>
            </a:r>
            <a:r>
              <a:rPr lang="en-GB" sz="1800" b="1" dirty="0">
                <a:latin typeface="Cambria" panose="02040503050406030204" pitchFamily="18" charset="0"/>
                <a:ea typeface="Cambria" panose="02040503050406030204" pitchFamily="18" charset="0"/>
              </a:rPr>
              <a:t> 33. </a:t>
            </a:r>
            <a:r>
              <a:rPr lang="en-GB" sz="1800" b="1" dirty="0" err="1">
                <a:latin typeface="Cambria" panose="02040503050406030204" pitchFamily="18" charset="0"/>
                <a:ea typeface="Cambria" panose="02040503050406030204" pitchFamily="18" charset="0"/>
              </a:rPr>
              <a:t>ovog</a:t>
            </a:r>
            <a:r>
              <a:rPr lang="en-GB" sz="1800" b="1" dirty="0">
                <a:latin typeface="Cambria" panose="02040503050406030204" pitchFamily="18" charset="0"/>
                <a:ea typeface="Cambria" panose="02040503050406030204" pitchFamily="18" charset="0"/>
              </a:rPr>
              <a:t> </a:t>
            </a:r>
            <a:r>
              <a:rPr lang="en-GB" sz="1800" b="1" dirty="0" err="1">
                <a:latin typeface="Cambria" panose="02040503050406030204" pitchFamily="18" charset="0"/>
                <a:ea typeface="Cambria" panose="02040503050406030204" pitchFamily="18" charset="0"/>
              </a:rPr>
              <a:t>zakona</a:t>
            </a:r>
            <a:r>
              <a:rPr lang="en-GB" sz="1800" dirty="0">
                <a:latin typeface="Cambria" panose="02040503050406030204" pitchFamily="18" charset="0"/>
                <a:ea typeface="Cambria" panose="02040503050406030204" pitchFamily="18" charset="0"/>
              </a:rPr>
              <a:t>, </a:t>
            </a:r>
          </a:p>
          <a:p>
            <a:pPr marL="0" indent="0" algn="ctr">
              <a:buNone/>
            </a:pPr>
            <a:endParaRPr lang="en-US"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56514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bs-Latn-BA" b="1" dirty="0">
                <a:latin typeface="Cambria" panose="02040503050406030204" pitchFamily="18" charset="0"/>
                <a:ea typeface="Cambria" panose="02040503050406030204" pitchFamily="18" charset="0"/>
              </a:rPr>
              <a:t>Zakon o porezu na dobit</a:t>
            </a:r>
            <a:endParaRPr lang="en-US" b="1" dirty="0">
              <a:latin typeface="Cambria" panose="02040503050406030204" pitchFamily="18" charset="0"/>
              <a:ea typeface="Cambria" panose="02040503050406030204" pitchFamily="18" charset="0"/>
            </a:endParaRPr>
          </a:p>
        </p:txBody>
      </p:sp>
      <p:sp>
        <p:nvSpPr>
          <p:cNvPr id="3" name="Ograda vsebine 2"/>
          <p:cNvSpPr>
            <a:spLocks noGrp="1"/>
          </p:cNvSpPr>
          <p:nvPr>
            <p:ph idx="1"/>
          </p:nvPr>
        </p:nvSpPr>
        <p:spPr>
          <a:xfrm>
            <a:off x="838200" y="2218800"/>
            <a:ext cx="10214499" cy="3733040"/>
          </a:xfrm>
        </p:spPr>
        <p:txBody>
          <a:bodyPr>
            <a:noAutofit/>
          </a:bodyPr>
          <a:lstStyle/>
          <a:p>
            <a:pPr marL="0" indent="0" algn="ctr">
              <a:buNone/>
            </a:pPr>
            <a:r>
              <a:rPr lang="bs-Latn-BA" sz="2000" b="1" dirty="0">
                <a:latin typeface="Cambria" panose="02040503050406030204" pitchFamily="18" charset="0"/>
                <a:ea typeface="Cambria" panose="02040503050406030204" pitchFamily="18" charset="0"/>
              </a:rPr>
              <a:t>Član 16. Pravilnika</a:t>
            </a:r>
          </a:p>
          <a:p>
            <a:pPr marL="0" indent="0" algn="just">
              <a:buNone/>
            </a:pPr>
            <a:r>
              <a:rPr lang="bs-Latn-BA" sz="2000" dirty="0">
                <a:latin typeface="Cambria" panose="02040503050406030204" pitchFamily="18" charset="0"/>
                <a:ea typeface="Cambria" panose="02040503050406030204" pitchFamily="18" charset="0"/>
              </a:rPr>
              <a:t>(3) Porezno priznati rashodi i prihodi se iskazuju u skladu sa MRS/MSFI, ukoliko ovim Pravilnikom nije drugačije propisano.</a:t>
            </a:r>
          </a:p>
          <a:p>
            <a:pPr marL="0" indent="0" algn="ctr">
              <a:buNone/>
            </a:pPr>
            <a:endParaRPr lang="en-US"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43067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86B9FD-4B95-4352-B6D5-4C444E6538F9}"/>
              </a:ext>
            </a:extLst>
          </p:cNvPr>
          <p:cNvSpPr>
            <a:spLocks noGrp="1"/>
          </p:cNvSpPr>
          <p:nvPr>
            <p:ph type="title"/>
          </p:nvPr>
        </p:nvSpPr>
        <p:spPr>
          <a:xfrm>
            <a:off x="570593" y="385288"/>
            <a:ext cx="9792992" cy="1378198"/>
          </a:xfrm>
        </p:spPr>
        <p:txBody>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B796FAA9-D1D4-47D5-B203-F0B0CEC0280D}"/>
              </a:ext>
            </a:extLst>
          </p:cNvPr>
          <p:cNvSpPr>
            <a:spLocks noGrp="1"/>
          </p:cNvSpPr>
          <p:nvPr>
            <p:ph type="body" idx="1"/>
          </p:nvPr>
        </p:nvSpPr>
        <p:spPr>
          <a:xfrm>
            <a:off x="831850" y="2500605"/>
            <a:ext cx="9792992" cy="3589046"/>
          </a:xfrm>
        </p:spPr>
        <p:txBody>
          <a:bodyPr/>
          <a:lstStyle/>
          <a:p>
            <a:pPr marL="342900" indent="-342900">
              <a:buFont typeface="Arial" panose="020B0604020202020204" pitchFamily="34" charset="0"/>
              <a:buChar char="•"/>
            </a:pPr>
            <a:r>
              <a:rPr lang="sl-SI" dirty="0">
                <a:solidFill>
                  <a:schemeClr val="tx1"/>
                </a:solidFill>
              </a:rPr>
              <a:t>R</a:t>
            </a:r>
            <a:r>
              <a:rPr lang="en-US" dirty="0" err="1">
                <a:solidFill>
                  <a:schemeClr val="tx1"/>
                </a:solidFill>
              </a:rPr>
              <a:t>ij</a:t>
            </a:r>
            <a:r>
              <a:rPr lang="sl-SI" dirty="0">
                <a:solidFill>
                  <a:schemeClr val="tx1"/>
                </a:solidFill>
              </a:rPr>
              <a:t>ešeno preko modula Krediti i l</a:t>
            </a:r>
            <a:r>
              <a:rPr lang="en-US" dirty="0" err="1">
                <a:solidFill>
                  <a:schemeClr val="tx1"/>
                </a:solidFill>
              </a:rPr>
              <a:t>izing</a:t>
            </a:r>
            <a:r>
              <a:rPr lang="en-US" dirty="0">
                <a:solidFill>
                  <a:schemeClr val="tx1"/>
                </a:solidFill>
              </a:rPr>
              <a:t> u</a:t>
            </a:r>
            <a:r>
              <a:rPr lang="sl-SI" dirty="0">
                <a:solidFill>
                  <a:schemeClr val="tx1"/>
                </a:solidFill>
              </a:rPr>
              <a:t> </a:t>
            </a:r>
            <a:r>
              <a:rPr lang="en-US" dirty="0" err="1">
                <a:solidFill>
                  <a:schemeClr val="tx1"/>
                </a:solidFill>
              </a:rPr>
              <a:t>vezi</a:t>
            </a:r>
            <a:r>
              <a:rPr lang="sl-SI" dirty="0">
                <a:solidFill>
                  <a:schemeClr val="tx1"/>
                </a:solidFill>
              </a:rPr>
              <a:t> </a:t>
            </a:r>
            <a:r>
              <a:rPr lang="en-US" dirty="0">
                <a:solidFill>
                  <a:schemeClr val="tx1"/>
                </a:solidFill>
              </a:rPr>
              <a:t>s</a:t>
            </a:r>
            <a:r>
              <a:rPr lang="sl-SI" dirty="0">
                <a:solidFill>
                  <a:schemeClr val="tx1"/>
                </a:solidFill>
              </a:rPr>
              <a:t> registrom O</a:t>
            </a:r>
            <a:r>
              <a:rPr lang="en-US" dirty="0" err="1">
                <a:solidFill>
                  <a:schemeClr val="tx1"/>
                </a:solidFill>
              </a:rPr>
              <a:t>snovnih</a:t>
            </a:r>
            <a:r>
              <a:rPr lang="en-US" dirty="0">
                <a:solidFill>
                  <a:schemeClr val="tx1"/>
                </a:solidFill>
              </a:rPr>
              <a:t> </a:t>
            </a:r>
            <a:r>
              <a:rPr lang="en-US" dirty="0" err="1">
                <a:solidFill>
                  <a:schemeClr val="tx1"/>
                </a:solidFill>
              </a:rPr>
              <a:t>sredstava</a:t>
            </a:r>
            <a:r>
              <a:rPr lang="sl-SI" dirty="0">
                <a:solidFill>
                  <a:schemeClr val="tx1"/>
                </a:solidFill>
              </a:rPr>
              <a:t>.</a:t>
            </a:r>
          </a:p>
          <a:p>
            <a:pPr marL="342900" indent="-342900">
              <a:buFont typeface="Arial" panose="020B0604020202020204" pitchFamily="34" charset="0"/>
              <a:buChar char="•"/>
            </a:pPr>
            <a:endParaRPr lang="de-DE" dirty="0">
              <a:solidFill>
                <a:schemeClr val="tx1"/>
              </a:solidFill>
            </a:endParaRPr>
          </a:p>
        </p:txBody>
      </p:sp>
    </p:spTree>
    <p:extLst>
      <p:ext uri="{BB962C8B-B14F-4D97-AF65-F5344CB8AC3E}">
        <p14:creationId xmlns:p14="http://schemas.microsoft.com/office/powerpoint/2010/main" val="3245757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86B9FD-4B95-4352-B6D5-4C444E6538F9}"/>
              </a:ext>
            </a:extLst>
          </p:cNvPr>
          <p:cNvSpPr>
            <a:spLocks noGrp="1"/>
          </p:cNvSpPr>
          <p:nvPr>
            <p:ph type="title"/>
          </p:nvPr>
        </p:nvSpPr>
        <p:spPr>
          <a:xfrm>
            <a:off x="570593" y="385288"/>
            <a:ext cx="9792992" cy="1378198"/>
          </a:xfrm>
        </p:spPr>
        <p:txBody>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B796FAA9-D1D4-47D5-B203-F0B0CEC0280D}"/>
              </a:ext>
            </a:extLst>
          </p:cNvPr>
          <p:cNvSpPr>
            <a:spLocks noGrp="1"/>
          </p:cNvSpPr>
          <p:nvPr>
            <p:ph type="body" idx="1"/>
          </p:nvPr>
        </p:nvSpPr>
        <p:spPr>
          <a:xfrm>
            <a:off x="831850" y="2500605"/>
            <a:ext cx="9792992" cy="3589046"/>
          </a:xfrm>
        </p:spPr>
        <p:txBody>
          <a:bodyPr>
            <a:normAutofit/>
          </a:bodyPr>
          <a:lstStyle/>
          <a:p>
            <a:pPr marL="342900" indent="-342900">
              <a:buFont typeface="Arial" panose="020B0604020202020204" pitchFamily="34" charset="0"/>
              <a:buChar char="•"/>
            </a:pPr>
            <a:r>
              <a:rPr lang="sl-SI" dirty="0">
                <a:solidFill>
                  <a:schemeClr val="tx1"/>
                </a:solidFill>
              </a:rPr>
              <a:t>Prim</a:t>
            </a:r>
            <a:r>
              <a:rPr lang="en-US" dirty="0">
                <a:solidFill>
                  <a:schemeClr val="tx1"/>
                </a:solidFill>
              </a:rPr>
              <a:t>j</a:t>
            </a:r>
            <a:r>
              <a:rPr lang="sl-SI" dirty="0">
                <a:solidFill>
                  <a:schemeClr val="tx1"/>
                </a:solidFill>
              </a:rPr>
              <a:t>er </a:t>
            </a:r>
            <a:r>
              <a:rPr lang="en-US" dirty="0">
                <a:solidFill>
                  <a:schemeClr val="tx1"/>
                </a:solidFill>
              </a:rPr>
              <a:t>u</a:t>
            </a:r>
            <a:r>
              <a:rPr lang="sl-SI" dirty="0">
                <a:solidFill>
                  <a:schemeClr val="tx1"/>
                </a:solidFill>
              </a:rPr>
              <a:t> Pantheon</a:t>
            </a:r>
            <a:r>
              <a:rPr lang="en-US" dirty="0">
                <a:solidFill>
                  <a:schemeClr val="tx1"/>
                </a:solidFill>
              </a:rPr>
              <a:t>-</a:t>
            </a:r>
            <a:r>
              <a:rPr lang="sl-SI" dirty="0">
                <a:solidFill>
                  <a:schemeClr val="tx1"/>
                </a:solidFill>
              </a:rPr>
              <a:t>u:</a:t>
            </a:r>
            <a:endParaRPr lang="en-US" dirty="0">
              <a:solidFill>
                <a:schemeClr val="tx1"/>
              </a:solidFill>
            </a:endParaRPr>
          </a:p>
          <a:p>
            <a:endParaRPr lang="sl-SI" dirty="0">
              <a:solidFill>
                <a:schemeClr val="tx1"/>
              </a:solidFill>
            </a:endParaRPr>
          </a:p>
          <a:p>
            <a:pPr lvl="1"/>
            <a:r>
              <a:rPr lang="sl-SI" sz="2400" dirty="0">
                <a:solidFill>
                  <a:schemeClr val="tx1"/>
                </a:solidFill>
              </a:rPr>
              <a:t>Pr</a:t>
            </a:r>
            <a:r>
              <a:rPr lang="en-US" sz="2400" dirty="0" err="1">
                <a:solidFill>
                  <a:schemeClr val="tx1"/>
                </a:solidFill>
              </a:rPr>
              <a:t>ij</a:t>
            </a:r>
            <a:r>
              <a:rPr lang="sl-SI" sz="2400" dirty="0">
                <a:solidFill>
                  <a:schemeClr val="tx1"/>
                </a:solidFill>
              </a:rPr>
              <a:t>e</a:t>
            </a:r>
            <a:r>
              <a:rPr lang="en-US" sz="2400" dirty="0">
                <a:solidFill>
                  <a:schemeClr val="tx1"/>
                </a:solidFill>
              </a:rPr>
              <a:t> </a:t>
            </a:r>
            <a:r>
              <a:rPr lang="en-US" sz="2400" dirty="0" err="1">
                <a:solidFill>
                  <a:schemeClr val="tx1"/>
                </a:solidFill>
              </a:rPr>
              <a:t>izmjene</a:t>
            </a:r>
            <a:r>
              <a:rPr lang="sl-SI" sz="2400" dirty="0">
                <a:solidFill>
                  <a:schemeClr val="tx1"/>
                </a:solidFill>
              </a:rPr>
              <a:t> standarda: 1500,00</a:t>
            </a:r>
            <a:r>
              <a:rPr lang="en-US" sz="2400" dirty="0">
                <a:solidFill>
                  <a:schemeClr val="tx1"/>
                </a:solidFill>
              </a:rPr>
              <a:t>KM</a:t>
            </a:r>
            <a:r>
              <a:rPr lang="sl-SI" sz="2400" dirty="0">
                <a:solidFill>
                  <a:schemeClr val="tx1"/>
                </a:solidFill>
              </a:rPr>
              <a:t>/m</a:t>
            </a:r>
            <a:r>
              <a:rPr lang="en-US" sz="2400" dirty="0">
                <a:solidFill>
                  <a:schemeClr val="tx1"/>
                </a:solidFill>
              </a:rPr>
              <a:t>j</a:t>
            </a:r>
            <a:r>
              <a:rPr lang="sl-SI" sz="2400" dirty="0">
                <a:solidFill>
                  <a:schemeClr val="tx1"/>
                </a:solidFill>
              </a:rPr>
              <a:t>esec (</a:t>
            </a:r>
            <a:r>
              <a:rPr lang="en-US" sz="2400" dirty="0" err="1">
                <a:solidFill>
                  <a:schemeClr val="tx1"/>
                </a:solidFill>
              </a:rPr>
              <a:t>konto</a:t>
            </a:r>
            <a:r>
              <a:rPr lang="en-US" sz="2400" dirty="0">
                <a:solidFill>
                  <a:schemeClr val="tx1"/>
                </a:solidFill>
              </a:rPr>
              <a:t> 533</a:t>
            </a:r>
            <a:r>
              <a:rPr lang="sl-SI" sz="2400" dirty="0">
                <a:solidFill>
                  <a:schemeClr val="tx1"/>
                </a:solidFill>
              </a:rPr>
              <a:t>/</a:t>
            </a:r>
            <a:r>
              <a:rPr lang="en-US" sz="2400" dirty="0">
                <a:solidFill>
                  <a:schemeClr val="tx1"/>
                </a:solidFill>
              </a:rPr>
              <a:t>432</a:t>
            </a:r>
            <a:r>
              <a:rPr lang="sl-SI" sz="2400" dirty="0">
                <a:solidFill>
                  <a:schemeClr val="tx1"/>
                </a:solidFill>
              </a:rPr>
              <a:t>) za </a:t>
            </a:r>
            <a:r>
              <a:rPr lang="en-US" sz="2400" dirty="0">
                <a:solidFill>
                  <a:schemeClr val="tx1"/>
                </a:solidFill>
              </a:rPr>
              <a:t>period od 8 </a:t>
            </a:r>
            <a:r>
              <a:rPr lang="en-US" sz="2400" dirty="0" err="1">
                <a:solidFill>
                  <a:schemeClr val="tx1"/>
                </a:solidFill>
              </a:rPr>
              <a:t>godina</a:t>
            </a:r>
            <a:r>
              <a:rPr lang="sl-SI" sz="2400" dirty="0">
                <a:solidFill>
                  <a:schemeClr val="tx1"/>
                </a:solidFill>
              </a:rPr>
              <a:t>.</a:t>
            </a:r>
          </a:p>
          <a:p>
            <a:pPr marL="342900" indent="-342900">
              <a:buFont typeface="Arial" panose="020B0604020202020204" pitchFamily="34" charset="0"/>
              <a:buChar char="•"/>
            </a:pPr>
            <a:endParaRPr lang="de-DE" dirty="0">
              <a:solidFill>
                <a:schemeClr val="tx1"/>
              </a:solidFill>
            </a:endParaRPr>
          </a:p>
        </p:txBody>
      </p:sp>
    </p:spTree>
    <p:extLst>
      <p:ext uri="{BB962C8B-B14F-4D97-AF65-F5344CB8AC3E}">
        <p14:creationId xmlns:p14="http://schemas.microsoft.com/office/powerpoint/2010/main" val="1052677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AA11CA-0742-4ECD-A209-8EFB16D77073}"/>
              </a:ext>
            </a:extLst>
          </p:cNvPr>
          <p:cNvSpPr>
            <a:spLocks noGrp="1"/>
          </p:cNvSpPr>
          <p:nvPr>
            <p:ph type="title"/>
          </p:nvPr>
        </p:nvSpPr>
        <p:spPr>
          <a:xfrm>
            <a:off x="757205" y="525246"/>
            <a:ext cx="9792992" cy="1210247"/>
          </a:xfrm>
        </p:spPr>
        <p:txBody>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E995893D-7FCA-4EDA-A0F9-7F301A484D54}"/>
              </a:ext>
            </a:extLst>
          </p:cNvPr>
          <p:cNvSpPr>
            <a:spLocks noGrp="1"/>
          </p:cNvSpPr>
          <p:nvPr>
            <p:ph type="body" idx="1"/>
          </p:nvPr>
        </p:nvSpPr>
        <p:spPr>
          <a:xfrm>
            <a:off x="831850" y="2360645"/>
            <a:ext cx="9792992" cy="3729005"/>
          </a:xfrm>
        </p:spPr>
        <p:txBody>
          <a:bodyPr>
            <a:normAutofit/>
          </a:bodyPr>
          <a:lstStyle/>
          <a:p>
            <a:pPr marL="342900" indent="-342900">
              <a:buFont typeface="Arial" panose="020B0604020202020204" pitchFamily="34" charset="0"/>
              <a:buChar char="•"/>
            </a:pPr>
            <a:r>
              <a:rPr lang="sl-SI" dirty="0">
                <a:solidFill>
                  <a:schemeClr val="tx1"/>
                </a:solidFill>
              </a:rPr>
              <a:t>Po i</a:t>
            </a:r>
            <a:r>
              <a:rPr lang="en-US" dirty="0" err="1">
                <a:solidFill>
                  <a:schemeClr val="tx1"/>
                </a:solidFill>
              </a:rPr>
              <a:t>zmjeni</a:t>
            </a:r>
            <a:r>
              <a:rPr lang="sl-SI" dirty="0">
                <a:solidFill>
                  <a:schemeClr val="tx1"/>
                </a:solidFill>
              </a:rPr>
              <a:t> standarda:</a:t>
            </a:r>
            <a:endParaRPr lang="en-US" dirty="0">
              <a:solidFill>
                <a:schemeClr val="tx1"/>
              </a:solidFill>
            </a:endParaRPr>
          </a:p>
          <a:p>
            <a:endParaRPr lang="sl-SI" dirty="0">
              <a:solidFill>
                <a:schemeClr val="tx1"/>
              </a:solidFill>
            </a:endParaRPr>
          </a:p>
          <a:p>
            <a:pPr lvl="1"/>
            <a:r>
              <a:rPr lang="sl-SI" sz="2400" dirty="0">
                <a:solidFill>
                  <a:schemeClr val="tx1"/>
                </a:solidFill>
              </a:rPr>
              <a:t>Po </a:t>
            </a:r>
            <a:r>
              <a:rPr lang="en-US" sz="2400" dirty="0" err="1">
                <a:solidFill>
                  <a:schemeClr val="tx1"/>
                </a:solidFill>
              </a:rPr>
              <a:t>ugovoru</a:t>
            </a:r>
            <a:r>
              <a:rPr lang="en-US" sz="2400" dirty="0">
                <a:solidFill>
                  <a:schemeClr val="tx1"/>
                </a:solidFill>
              </a:rPr>
              <a:t> </a:t>
            </a:r>
            <a:r>
              <a:rPr lang="sl-SI" sz="2400" dirty="0">
                <a:solidFill>
                  <a:schemeClr val="tx1"/>
                </a:solidFill>
              </a:rPr>
              <a:t>m</a:t>
            </a:r>
            <a:r>
              <a:rPr lang="en-US" sz="2400" dirty="0">
                <a:solidFill>
                  <a:schemeClr val="tx1"/>
                </a:solidFill>
              </a:rPr>
              <a:t>j</a:t>
            </a:r>
            <a:r>
              <a:rPr lang="sl-SI" sz="2400" dirty="0">
                <a:solidFill>
                  <a:schemeClr val="tx1"/>
                </a:solidFill>
              </a:rPr>
              <a:t>esečni </a:t>
            </a:r>
            <a:r>
              <a:rPr lang="en-US" sz="2400" dirty="0" err="1">
                <a:solidFill>
                  <a:schemeClr val="tx1"/>
                </a:solidFill>
              </a:rPr>
              <a:t>iz</a:t>
            </a:r>
            <a:r>
              <a:rPr lang="sl-SI" sz="2400" dirty="0">
                <a:solidFill>
                  <a:schemeClr val="tx1"/>
                </a:solidFill>
              </a:rPr>
              <a:t>n</a:t>
            </a:r>
            <a:r>
              <a:rPr lang="en-US" sz="2400" dirty="0">
                <a:solidFill>
                  <a:schemeClr val="tx1"/>
                </a:solidFill>
              </a:rPr>
              <a:t>o</a:t>
            </a:r>
            <a:r>
              <a:rPr lang="sl-SI" sz="2400" dirty="0">
                <a:solidFill>
                  <a:schemeClr val="tx1"/>
                </a:solidFill>
              </a:rPr>
              <a:t>s 1500,00</a:t>
            </a:r>
            <a:r>
              <a:rPr lang="en-US" sz="2400" dirty="0">
                <a:solidFill>
                  <a:schemeClr val="tx1"/>
                </a:solidFill>
              </a:rPr>
              <a:t>KM</a:t>
            </a:r>
            <a:endParaRPr lang="sl-SI" sz="2400" dirty="0">
              <a:solidFill>
                <a:schemeClr val="tx1"/>
              </a:solidFill>
            </a:endParaRPr>
          </a:p>
          <a:p>
            <a:pPr lvl="1"/>
            <a:r>
              <a:rPr lang="en-US" sz="2400" dirty="0">
                <a:solidFill>
                  <a:schemeClr val="tx1"/>
                </a:solidFill>
              </a:rPr>
              <a:t>U </a:t>
            </a:r>
            <a:r>
              <a:rPr lang="sl-SI" sz="2400" dirty="0">
                <a:solidFill>
                  <a:schemeClr val="tx1"/>
                </a:solidFill>
              </a:rPr>
              <a:t> 8</a:t>
            </a:r>
            <a:r>
              <a:rPr lang="en-US" sz="2400" dirty="0">
                <a:solidFill>
                  <a:schemeClr val="tx1"/>
                </a:solidFill>
              </a:rPr>
              <a:t> </a:t>
            </a:r>
            <a:r>
              <a:rPr lang="en-US" sz="2400" dirty="0" err="1">
                <a:solidFill>
                  <a:schemeClr val="tx1"/>
                </a:solidFill>
              </a:rPr>
              <a:t>godina</a:t>
            </a:r>
            <a:r>
              <a:rPr lang="en-US" sz="2400" dirty="0">
                <a:solidFill>
                  <a:schemeClr val="tx1"/>
                </a:solidFill>
              </a:rPr>
              <a:t> </a:t>
            </a:r>
            <a:r>
              <a:rPr lang="sl-SI" sz="2400" dirty="0">
                <a:solidFill>
                  <a:schemeClr val="tx1"/>
                </a:solidFill>
              </a:rPr>
              <a:t>je to 12*8*1500,00 = 144.00,00</a:t>
            </a:r>
          </a:p>
          <a:p>
            <a:pPr lvl="1"/>
            <a:r>
              <a:rPr lang="en-US" sz="2400" dirty="0" err="1">
                <a:solidFill>
                  <a:schemeClr val="tx1"/>
                </a:solidFill>
              </a:rPr>
              <a:t>Kamate</a:t>
            </a:r>
            <a:r>
              <a:rPr lang="en-US" sz="2400" dirty="0">
                <a:solidFill>
                  <a:schemeClr val="tx1"/>
                </a:solidFill>
              </a:rPr>
              <a:t> </a:t>
            </a:r>
            <a:r>
              <a:rPr lang="en-US" sz="2400" dirty="0" err="1">
                <a:solidFill>
                  <a:schemeClr val="tx1"/>
                </a:solidFill>
              </a:rPr>
              <a:t>plaćene</a:t>
            </a:r>
            <a:r>
              <a:rPr lang="en-US" sz="2400" dirty="0">
                <a:solidFill>
                  <a:schemeClr val="tx1"/>
                </a:solidFill>
              </a:rPr>
              <a:t> </a:t>
            </a:r>
            <a:r>
              <a:rPr lang="sl-SI" sz="2400" dirty="0">
                <a:solidFill>
                  <a:schemeClr val="tx1"/>
                </a:solidFill>
              </a:rPr>
              <a:t>ban</a:t>
            </a:r>
            <a:r>
              <a:rPr lang="en-US" sz="2400" dirty="0">
                <a:solidFill>
                  <a:schemeClr val="tx1"/>
                </a:solidFill>
              </a:rPr>
              <a:t>c</a:t>
            </a:r>
            <a:r>
              <a:rPr lang="sl-SI" sz="2400" dirty="0">
                <a:solidFill>
                  <a:schemeClr val="tx1"/>
                </a:solidFill>
              </a:rPr>
              <a:t>i s</a:t>
            </a:r>
            <a:r>
              <a:rPr lang="en-US" sz="2400" dirty="0">
                <a:solidFill>
                  <a:schemeClr val="tx1"/>
                </a:solidFill>
              </a:rPr>
              <a:t>u</a:t>
            </a:r>
            <a:r>
              <a:rPr lang="sl-SI" sz="2400" dirty="0">
                <a:solidFill>
                  <a:schemeClr val="tx1"/>
                </a:solidFill>
              </a:rPr>
              <a:t> 4% (</a:t>
            </a:r>
            <a:r>
              <a:rPr lang="en-US" sz="2400" dirty="0" err="1">
                <a:solidFill>
                  <a:schemeClr val="tx1"/>
                </a:solidFill>
              </a:rPr>
              <a:t>i</a:t>
            </a:r>
            <a:r>
              <a:rPr lang="sl-SI" sz="2400" dirty="0">
                <a:solidFill>
                  <a:schemeClr val="tx1"/>
                </a:solidFill>
              </a:rPr>
              <a:t>zn</a:t>
            </a:r>
            <a:r>
              <a:rPr lang="en-US" sz="2400" dirty="0" err="1">
                <a:solidFill>
                  <a:schemeClr val="tx1"/>
                </a:solidFill>
              </a:rPr>
              <a:t>os</a:t>
            </a:r>
            <a:r>
              <a:rPr lang="sl-SI" sz="2400" dirty="0">
                <a:solidFill>
                  <a:schemeClr val="tx1"/>
                </a:solidFill>
              </a:rPr>
              <a:t> 144.000,00 </a:t>
            </a:r>
            <a:r>
              <a:rPr lang="en-US" sz="2400" dirty="0" err="1">
                <a:solidFill>
                  <a:schemeClr val="tx1"/>
                </a:solidFill>
              </a:rPr>
              <a:t>uključujući</a:t>
            </a:r>
            <a:r>
              <a:rPr lang="en-US" sz="2400" dirty="0">
                <a:solidFill>
                  <a:schemeClr val="tx1"/>
                </a:solidFill>
              </a:rPr>
              <a:t> </a:t>
            </a:r>
            <a:r>
              <a:rPr lang="en-US" sz="2400" dirty="0" err="1">
                <a:solidFill>
                  <a:schemeClr val="tx1"/>
                </a:solidFill>
              </a:rPr>
              <a:t>kamate</a:t>
            </a:r>
            <a:r>
              <a:rPr lang="sl-SI" sz="2400" dirty="0">
                <a:solidFill>
                  <a:schemeClr val="tx1"/>
                </a:solidFill>
              </a:rPr>
              <a:t>)</a:t>
            </a:r>
          </a:p>
          <a:p>
            <a:pPr marL="342900" indent="-342900">
              <a:buFont typeface="Arial" panose="020B0604020202020204" pitchFamily="34" charset="0"/>
              <a:buChar char="•"/>
            </a:pPr>
            <a:endParaRPr lang="de-DE" dirty="0">
              <a:solidFill>
                <a:schemeClr val="tx1"/>
              </a:solidFill>
            </a:endParaRPr>
          </a:p>
        </p:txBody>
      </p:sp>
    </p:spTree>
    <p:extLst>
      <p:ext uri="{BB962C8B-B14F-4D97-AF65-F5344CB8AC3E}">
        <p14:creationId xmlns:p14="http://schemas.microsoft.com/office/powerpoint/2010/main" val="2039787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EFB35C-BB02-49B8-ABC9-575D8787DF35}"/>
              </a:ext>
            </a:extLst>
          </p:cNvPr>
          <p:cNvSpPr>
            <a:spLocks noGrp="1"/>
          </p:cNvSpPr>
          <p:nvPr>
            <p:ph type="title"/>
          </p:nvPr>
        </p:nvSpPr>
        <p:spPr>
          <a:xfrm>
            <a:off x="710552" y="466471"/>
            <a:ext cx="9792992" cy="1091742"/>
          </a:xfrm>
        </p:spPr>
        <p:txBody>
          <a:bodyPr>
            <a:normAutofit/>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0421B62A-427B-498F-8B37-EFB313B2A8B2}"/>
              </a:ext>
            </a:extLst>
          </p:cNvPr>
          <p:cNvSpPr>
            <a:spLocks noGrp="1"/>
          </p:cNvSpPr>
          <p:nvPr>
            <p:ph type="body" idx="1"/>
          </p:nvPr>
        </p:nvSpPr>
        <p:spPr>
          <a:xfrm>
            <a:off x="831850" y="1707502"/>
            <a:ext cx="9792992" cy="4382149"/>
          </a:xfrm>
        </p:spPr>
        <p:txBody>
          <a:bodyPr/>
          <a:lstStyle/>
          <a:p>
            <a:pPr marL="342900" indent="-342900">
              <a:buFont typeface="Arial" panose="020B0604020202020204" pitchFamily="34" charset="0"/>
              <a:buChar char="•"/>
            </a:pPr>
            <a:r>
              <a:rPr lang="sl-SI" dirty="0">
                <a:solidFill>
                  <a:schemeClr val="tx1"/>
                </a:solidFill>
              </a:rPr>
              <a:t>Izračun </a:t>
            </a:r>
            <a:r>
              <a:rPr lang="en-US" dirty="0">
                <a:solidFill>
                  <a:schemeClr val="tx1"/>
                </a:solidFill>
              </a:rPr>
              <a:t>u</a:t>
            </a:r>
            <a:r>
              <a:rPr lang="sl-SI" dirty="0">
                <a:solidFill>
                  <a:schemeClr val="tx1"/>
                </a:solidFill>
              </a:rPr>
              <a:t> Pantheon</a:t>
            </a:r>
            <a:r>
              <a:rPr lang="en-US" dirty="0">
                <a:solidFill>
                  <a:schemeClr val="tx1"/>
                </a:solidFill>
              </a:rPr>
              <a:t>-</a:t>
            </a:r>
            <a:r>
              <a:rPr lang="sl-SI" dirty="0">
                <a:solidFill>
                  <a:schemeClr val="tx1"/>
                </a:solidFill>
              </a:rPr>
              <a:t>u:</a:t>
            </a:r>
          </a:p>
          <a:p>
            <a:endParaRPr lang="de-DE" dirty="0"/>
          </a:p>
        </p:txBody>
      </p:sp>
      <p:pic>
        <p:nvPicPr>
          <p:cNvPr id="5" name="Picture 4">
            <a:extLst>
              <a:ext uri="{FF2B5EF4-FFF2-40B4-BE49-F238E27FC236}">
                <a16:creationId xmlns="" xmlns:a16="http://schemas.microsoft.com/office/drawing/2014/main" id="{B4AA1F21-1973-48A5-AA60-258FBE68E147}"/>
              </a:ext>
            </a:extLst>
          </p:cNvPr>
          <p:cNvPicPr>
            <a:picLocks noChangeAspect="1"/>
          </p:cNvPicPr>
          <p:nvPr/>
        </p:nvPicPr>
        <p:blipFill>
          <a:blip r:embed="rId2"/>
          <a:stretch>
            <a:fillRect/>
          </a:stretch>
        </p:blipFill>
        <p:spPr>
          <a:xfrm>
            <a:off x="1148111" y="2172832"/>
            <a:ext cx="5056746" cy="4619489"/>
          </a:xfrm>
          <a:prstGeom prst="rect">
            <a:avLst/>
          </a:prstGeom>
        </p:spPr>
      </p:pic>
    </p:spTree>
    <p:extLst>
      <p:ext uri="{BB962C8B-B14F-4D97-AF65-F5344CB8AC3E}">
        <p14:creationId xmlns:p14="http://schemas.microsoft.com/office/powerpoint/2010/main" val="2734848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FA21D5-B624-42FF-8D5B-186C84A75AE4}"/>
              </a:ext>
            </a:extLst>
          </p:cNvPr>
          <p:cNvSpPr>
            <a:spLocks noGrp="1"/>
          </p:cNvSpPr>
          <p:nvPr>
            <p:ph type="title"/>
          </p:nvPr>
        </p:nvSpPr>
        <p:spPr>
          <a:xfrm>
            <a:off x="831850" y="469263"/>
            <a:ext cx="9792992" cy="1098280"/>
          </a:xfrm>
        </p:spPr>
        <p:txBody>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4ADFA7BE-DE61-46AA-80F2-5BADF8A27D9E}"/>
              </a:ext>
            </a:extLst>
          </p:cNvPr>
          <p:cNvSpPr>
            <a:spLocks noGrp="1"/>
          </p:cNvSpPr>
          <p:nvPr>
            <p:ph type="body" idx="1"/>
          </p:nvPr>
        </p:nvSpPr>
        <p:spPr>
          <a:xfrm>
            <a:off x="831850" y="1838131"/>
            <a:ext cx="9792992" cy="4251519"/>
          </a:xfrm>
        </p:spPr>
        <p:txBody>
          <a:bodyPr/>
          <a:lstStyle/>
          <a:p>
            <a:pPr marL="342900" indent="-342900">
              <a:buFont typeface="Arial" panose="020B0604020202020204" pitchFamily="34" charset="0"/>
              <a:buChar char="•"/>
            </a:pPr>
            <a:r>
              <a:rPr lang="sl-SI" dirty="0">
                <a:solidFill>
                  <a:schemeClr val="tx1"/>
                </a:solidFill>
              </a:rPr>
              <a:t>Upo</a:t>
            </a:r>
            <a:r>
              <a:rPr lang="en-US" dirty="0" err="1">
                <a:solidFill>
                  <a:schemeClr val="tx1"/>
                </a:solidFill>
              </a:rPr>
              <a:t>tre</a:t>
            </a:r>
            <a:r>
              <a:rPr lang="sl-SI" dirty="0">
                <a:solidFill>
                  <a:schemeClr val="tx1"/>
                </a:solidFill>
              </a:rPr>
              <a:t>ba</a:t>
            </a:r>
            <a:r>
              <a:rPr lang="sl-SI" dirty="0"/>
              <a:t> </a:t>
            </a:r>
            <a:r>
              <a:rPr lang="sl-SI" dirty="0">
                <a:solidFill>
                  <a:schemeClr val="tx1"/>
                </a:solidFill>
              </a:rPr>
              <a:t>kalkulatora </a:t>
            </a:r>
            <a:r>
              <a:rPr lang="en-US" dirty="0">
                <a:solidFill>
                  <a:schemeClr val="tx1"/>
                </a:solidFill>
              </a:rPr>
              <a:t>u</a:t>
            </a:r>
            <a:r>
              <a:rPr lang="sl-SI" dirty="0">
                <a:solidFill>
                  <a:schemeClr val="tx1"/>
                </a:solidFill>
              </a:rPr>
              <a:t> Pantheon</a:t>
            </a:r>
            <a:r>
              <a:rPr lang="en-US" dirty="0">
                <a:solidFill>
                  <a:schemeClr val="tx1"/>
                </a:solidFill>
              </a:rPr>
              <a:t>-</a:t>
            </a:r>
            <a:r>
              <a:rPr lang="sl-SI" dirty="0">
                <a:solidFill>
                  <a:schemeClr val="tx1"/>
                </a:solidFill>
              </a:rPr>
              <a:t>u</a:t>
            </a:r>
            <a:r>
              <a:rPr lang="sl-SI" dirty="0"/>
              <a:t>:</a:t>
            </a:r>
          </a:p>
          <a:p>
            <a:endParaRPr lang="de-DE" dirty="0"/>
          </a:p>
        </p:txBody>
      </p:sp>
      <p:pic>
        <p:nvPicPr>
          <p:cNvPr id="6" name="Picture 5">
            <a:extLst>
              <a:ext uri="{FF2B5EF4-FFF2-40B4-BE49-F238E27FC236}">
                <a16:creationId xmlns="" xmlns:a16="http://schemas.microsoft.com/office/drawing/2014/main" id="{D07D325C-97BB-401F-BD2E-C084437E6735}"/>
              </a:ext>
            </a:extLst>
          </p:cNvPr>
          <p:cNvPicPr>
            <a:picLocks noChangeAspect="1"/>
          </p:cNvPicPr>
          <p:nvPr/>
        </p:nvPicPr>
        <p:blipFill>
          <a:blip r:embed="rId2"/>
          <a:stretch>
            <a:fillRect/>
          </a:stretch>
        </p:blipFill>
        <p:spPr>
          <a:xfrm>
            <a:off x="1103051" y="2360858"/>
            <a:ext cx="8991600" cy="3609975"/>
          </a:xfrm>
          <a:prstGeom prst="rect">
            <a:avLst/>
          </a:prstGeom>
        </p:spPr>
      </p:pic>
    </p:spTree>
    <p:extLst>
      <p:ext uri="{BB962C8B-B14F-4D97-AF65-F5344CB8AC3E}">
        <p14:creationId xmlns:p14="http://schemas.microsoft.com/office/powerpoint/2010/main" val="3863507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49BCE6-4089-49A2-8BE7-F40A2B0A83CB}"/>
              </a:ext>
            </a:extLst>
          </p:cNvPr>
          <p:cNvSpPr>
            <a:spLocks noGrp="1"/>
          </p:cNvSpPr>
          <p:nvPr>
            <p:ph type="title"/>
          </p:nvPr>
        </p:nvSpPr>
        <p:spPr>
          <a:xfrm>
            <a:off x="710552" y="403950"/>
            <a:ext cx="9792992" cy="1182256"/>
          </a:xfrm>
        </p:spPr>
        <p:txBody>
          <a:bodyPr/>
          <a:lstStyle/>
          <a:p>
            <a:r>
              <a:rPr lang="sl-SI" dirty="0"/>
              <a:t>MS</a:t>
            </a:r>
            <a:r>
              <a:rPr lang="en-US" dirty="0"/>
              <a:t>FI</a:t>
            </a:r>
            <a:r>
              <a:rPr lang="sl-SI" dirty="0"/>
              <a:t> 16 </a:t>
            </a:r>
            <a:r>
              <a:rPr lang="en-US" dirty="0"/>
              <a:t>u</a:t>
            </a:r>
            <a:r>
              <a:rPr lang="sl-SI" dirty="0"/>
              <a:t> Pantheon</a:t>
            </a:r>
            <a:r>
              <a:rPr lang="en-US" dirty="0"/>
              <a:t>-u</a:t>
            </a:r>
            <a:endParaRPr lang="de-DE" dirty="0"/>
          </a:p>
        </p:txBody>
      </p:sp>
      <p:sp>
        <p:nvSpPr>
          <p:cNvPr id="3" name="Text Placeholder 2">
            <a:extLst>
              <a:ext uri="{FF2B5EF4-FFF2-40B4-BE49-F238E27FC236}">
                <a16:creationId xmlns="" xmlns:a16="http://schemas.microsoft.com/office/drawing/2014/main" id="{58C9F5CF-5CEF-4EDD-BCD5-C6BF59670347}"/>
              </a:ext>
            </a:extLst>
          </p:cNvPr>
          <p:cNvSpPr>
            <a:spLocks noGrp="1"/>
          </p:cNvSpPr>
          <p:nvPr>
            <p:ph type="body" idx="1"/>
          </p:nvPr>
        </p:nvSpPr>
        <p:spPr>
          <a:xfrm>
            <a:off x="831850" y="2304661"/>
            <a:ext cx="9792992" cy="3784990"/>
          </a:xfrm>
        </p:spPr>
        <p:txBody>
          <a:bodyPr>
            <a:normAutofit/>
          </a:bodyPr>
          <a:lstStyle/>
          <a:p>
            <a:pPr marL="342900" indent="-342900">
              <a:buFont typeface="Arial" panose="020B0604020202020204" pitchFamily="34" charset="0"/>
              <a:buChar char="•"/>
            </a:pPr>
            <a:r>
              <a:rPr lang="sl-SI" dirty="0">
                <a:solidFill>
                  <a:schemeClr val="tx1"/>
                </a:solidFill>
              </a:rPr>
              <a:t>Načini obračuna </a:t>
            </a:r>
            <a:r>
              <a:rPr lang="en-US" dirty="0" err="1">
                <a:solidFill>
                  <a:schemeClr val="tx1"/>
                </a:solidFill>
              </a:rPr>
              <a:t>kamata</a:t>
            </a:r>
            <a:r>
              <a:rPr lang="sl-SI" dirty="0">
                <a:solidFill>
                  <a:schemeClr val="tx1"/>
                </a:solidFill>
              </a:rPr>
              <a:t>:</a:t>
            </a:r>
          </a:p>
          <a:p>
            <a:pPr lvl="1"/>
            <a:r>
              <a:rPr lang="sl-SI" sz="2400" dirty="0">
                <a:solidFill>
                  <a:schemeClr val="tx1"/>
                </a:solidFill>
              </a:rPr>
              <a:t>M</a:t>
            </a:r>
            <a:r>
              <a:rPr lang="en-US" sz="2400" dirty="0">
                <a:solidFill>
                  <a:schemeClr val="tx1"/>
                </a:solidFill>
              </a:rPr>
              <a:t>j</a:t>
            </a:r>
            <a:r>
              <a:rPr lang="sl-SI" sz="2400" dirty="0">
                <a:solidFill>
                  <a:schemeClr val="tx1"/>
                </a:solidFill>
              </a:rPr>
              <a:t>esečni</a:t>
            </a:r>
          </a:p>
          <a:p>
            <a:pPr lvl="1"/>
            <a:r>
              <a:rPr lang="sl-SI" sz="2400" dirty="0">
                <a:solidFill>
                  <a:schemeClr val="tx1"/>
                </a:solidFill>
              </a:rPr>
              <a:t>M</a:t>
            </a:r>
            <a:r>
              <a:rPr lang="en-US" sz="2400" dirty="0">
                <a:solidFill>
                  <a:schemeClr val="tx1"/>
                </a:solidFill>
              </a:rPr>
              <a:t>j</a:t>
            </a:r>
            <a:r>
              <a:rPr lang="sl-SI" sz="2400" dirty="0">
                <a:solidFill>
                  <a:schemeClr val="tx1"/>
                </a:solidFill>
              </a:rPr>
              <a:t>esečni – p</a:t>
            </a:r>
            <a:r>
              <a:rPr lang="en-US" sz="2400" dirty="0" err="1">
                <a:solidFill>
                  <a:schemeClr val="tx1"/>
                </a:solidFill>
              </a:rPr>
              <a:t>rosječan</a:t>
            </a:r>
            <a:r>
              <a:rPr lang="en-US" sz="2400" dirty="0">
                <a:solidFill>
                  <a:schemeClr val="tx1"/>
                </a:solidFill>
              </a:rPr>
              <a:t> </a:t>
            </a:r>
            <a:r>
              <a:rPr lang="en-US" sz="2400" dirty="0" err="1">
                <a:solidFill>
                  <a:schemeClr val="tx1"/>
                </a:solidFill>
              </a:rPr>
              <a:t>broj</a:t>
            </a:r>
            <a:r>
              <a:rPr lang="en-US" sz="2400" dirty="0">
                <a:solidFill>
                  <a:schemeClr val="tx1"/>
                </a:solidFill>
              </a:rPr>
              <a:t> dana</a:t>
            </a:r>
            <a:endParaRPr lang="sl-SI" sz="2400" dirty="0">
              <a:solidFill>
                <a:schemeClr val="tx1"/>
              </a:solidFill>
            </a:endParaRPr>
          </a:p>
          <a:p>
            <a:endParaRPr lang="de-DE" dirty="0"/>
          </a:p>
        </p:txBody>
      </p:sp>
    </p:spTree>
    <p:extLst>
      <p:ext uri="{BB962C8B-B14F-4D97-AF65-F5344CB8AC3E}">
        <p14:creationId xmlns:p14="http://schemas.microsoft.com/office/powerpoint/2010/main" val="477289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48A48F-C9CA-4CF6-90DB-E11AFACE77C2}"/>
              </a:ext>
            </a:extLst>
          </p:cNvPr>
          <p:cNvSpPr>
            <a:spLocks noGrp="1"/>
          </p:cNvSpPr>
          <p:nvPr>
            <p:ph type="title"/>
          </p:nvPr>
        </p:nvSpPr>
        <p:spPr>
          <a:xfrm>
            <a:off x="719883" y="506586"/>
            <a:ext cx="9792992" cy="1219578"/>
          </a:xfrm>
        </p:spPr>
        <p:txBody>
          <a:bodyPr/>
          <a:lstStyle/>
          <a:p>
            <a:r>
              <a:rPr lang="en-US" dirty="0" err="1"/>
              <a:t>Veza</a:t>
            </a:r>
            <a:r>
              <a:rPr lang="sl-SI" dirty="0"/>
              <a:t> </a:t>
            </a:r>
            <a:r>
              <a:rPr lang="en-US" dirty="0"/>
              <a:t>s</a:t>
            </a:r>
            <a:r>
              <a:rPr lang="sl-SI" dirty="0"/>
              <a:t>a registr</a:t>
            </a:r>
            <a:r>
              <a:rPr lang="en-US" dirty="0"/>
              <a:t>om</a:t>
            </a:r>
            <a:r>
              <a:rPr lang="sl-SI" dirty="0"/>
              <a:t> OS</a:t>
            </a:r>
            <a:endParaRPr lang="de-DE" dirty="0"/>
          </a:p>
        </p:txBody>
      </p:sp>
      <p:sp>
        <p:nvSpPr>
          <p:cNvPr id="3" name="Text Placeholder 2">
            <a:extLst>
              <a:ext uri="{FF2B5EF4-FFF2-40B4-BE49-F238E27FC236}">
                <a16:creationId xmlns="" xmlns:a16="http://schemas.microsoft.com/office/drawing/2014/main" id="{B5D85F0C-5712-40A6-8384-A4D9729912EF}"/>
              </a:ext>
            </a:extLst>
          </p:cNvPr>
          <p:cNvSpPr>
            <a:spLocks noGrp="1"/>
          </p:cNvSpPr>
          <p:nvPr>
            <p:ph type="body" idx="1"/>
          </p:nvPr>
        </p:nvSpPr>
        <p:spPr>
          <a:xfrm>
            <a:off x="831850" y="1950099"/>
            <a:ext cx="9792992" cy="4139552"/>
          </a:xfrm>
        </p:spPr>
        <p:txBody>
          <a:bodyPr/>
          <a:lstStyle/>
          <a:p>
            <a:pPr marL="342900" indent="-342900">
              <a:buFont typeface="Arial" panose="020B0604020202020204" pitchFamily="34" charset="0"/>
              <a:buChar char="•"/>
            </a:pPr>
            <a:r>
              <a:rPr lang="en-US" dirty="0">
                <a:solidFill>
                  <a:schemeClr val="tx1"/>
                </a:solidFill>
              </a:rPr>
              <a:t>V</a:t>
            </a:r>
            <a:r>
              <a:rPr lang="sl-SI" dirty="0">
                <a:solidFill>
                  <a:schemeClr val="tx1"/>
                </a:solidFill>
              </a:rPr>
              <a:t>eza preko tabele</a:t>
            </a:r>
            <a:r>
              <a:rPr lang="en-US" dirty="0">
                <a:solidFill>
                  <a:schemeClr val="tx1"/>
                </a:solidFill>
              </a:rPr>
              <a:t> </a:t>
            </a:r>
            <a:r>
              <a:rPr lang="en-US" dirty="0" err="1">
                <a:solidFill>
                  <a:schemeClr val="tx1"/>
                </a:solidFill>
              </a:rPr>
              <a:t>Veza</a:t>
            </a:r>
            <a:r>
              <a:rPr lang="en-US" dirty="0">
                <a:solidFill>
                  <a:schemeClr val="tx1"/>
                </a:solidFill>
              </a:rPr>
              <a:t>:</a:t>
            </a:r>
          </a:p>
          <a:p>
            <a:pPr marL="342900" indent="-342900">
              <a:buFont typeface="Arial" panose="020B0604020202020204" pitchFamily="34" charset="0"/>
              <a:buChar char="•"/>
            </a:pPr>
            <a:endParaRPr lang="sl-SI" dirty="0">
              <a:solidFill>
                <a:schemeClr val="tx1"/>
              </a:solidFill>
            </a:endParaRPr>
          </a:p>
        </p:txBody>
      </p:sp>
      <p:pic>
        <p:nvPicPr>
          <p:cNvPr id="6" name="Picture 5">
            <a:extLst>
              <a:ext uri="{FF2B5EF4-FFF2-40B4-BE49-F238E27FC236}">
                <a16:creationId xmlns="" xmlns:a16="http://schemas.microsoft.com/office/drawing/2014/main" id="{28661541-B073-40B1-934A-8728B88AD746}"/>
              </a:ext>
            </a:extLst>
          </p:cNvPr>
          <p:cNvPicPr>
            <a:picLocks noChangeAspect="1"/>
          </p:cNvPicPr>
          <p:nvPr/>
        </p:nvPicPr>
        <p:blipFill>
          <a:blip r:embed="rId2"/>
          <a:stretch>
            <a:fillRect/>
          </a:stretch>
        </p:blipFill>
        <p:spPr>
          <a:xfrm>
            <a:off x="719883" y="2444590"/>
            <a:ext cx="6684094" cy="4257963"/>
          </a:xfrm>
          <a:prstGeom prst="rect">
            <a:avLst/>
          </a:prstGeom>
        </p:spPr>
      </p:pic>
      <p:pic>
        <p:nvPicPr>
          <p:cNvPr id="7" name="Picture 6">
            <a:extLst>
              <a:ext uri="{FF2B5EF4-FFF2-40B4-BE49-F238E27FC236}">
                <a16:creationId xmlns="" xmlns:a16="http://schemas.microsoft.com/office/drawing/2014/main" id="{BC74D82C-C128-4C17-8EAA-993594505142}"/>
              </a:ext>
            </a:extLst>
          </p:cNvPr>
          <p:cNvPicPr>
            <a:picLocks noChangeAspect="1"/>
          </p:cNvPicPr>
          <p:nvPr/>
        </p:nvPicPr>
        <p:blipFill>
          <a:blip r:embed="rId3"/>
          <a:stretch>
            <a:fillRect/>
          </a:stretch>
        </p:blipFill>
        <p:spPr>
          <a:xfrm>
            <a:off x="3771478" y="3306920"/>
            <a:ext cx="7700639" cy="2782731"/>
          </a:xfrm>
          <a:prstGeom prst="rect">
            <a:avLst/>
          </a:prstGeom>
        </p:spPr>
      </p:pic>
    </p:spTree>
    <p:extLst>
      <p:ext uri="{BB962C8B-B14F-4D97-AF65-F5344CB8AC3E}">
        <p14:creationId xmlns:p14="http://schemas.microsoft.com/office/powerpoint/2010/main" val="4122299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7DABD7-274B-492D-8CFA-E3797F05A676}"/>
              </a:ext>
            </a:extLst>
          </p:cNvPr>
          <p:cNvSpPr>
            <a:spLocks noGrp="1"/>
          </p:cNvSpPr>
          <p:nvPr>
            <p:ph type="title"/>
          </p:nvPr>
        </p:nvSpPr>
        <p:spPr>
          <a:xfrm>
            <a:off x="756240" y="3429000"/>
            <a:ext cx="8229288" cy="1143000"/>
          </a:xfrm>
        </p:spPr>
        <p:txBody>
          <a:bodyPr/>
          <a:lstStyle/>
          <a:p>
            <a:r>
              <a:rPr lang="bs-Latn-BA" b="1" dirty="0">
                <a:latin typeface="Cambria" panose="02040503050406030204" pitchFamily="18" charset="0"/>
                <a:ea typeface="Cambria" panose="02040503050406030204" pitchFamily="18" charset="0"/>
              </a:rPr>
              <a:t>Hvala na pažnji!</a:t>
            </a:r>
            <a:endParaRPr lang="en-GB" b="1"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 xmlns:a16="http://schemas.microsoft.com/office/drawing/2014/main" id="{74C8F4B9-0FAA-4531-80EE-804B858E275D}"/>
              </a:ext>
            </a:extLst>
          </p:cNvPr>
          <p:cNvSpPr>
            <a:spLocks noGrp="1"/>
          </p:cNvSpPr>
          <p:nvPr>
            <p:ph idx="1"/>
          </p:nvPr>
        </p:nvSpPr>
        <p:spPr/>
        <p:txBody>
          <a:bodyPr/>
          <a:lstStyle/>
          <a:p>
            <a:pPr marL="0" indent="0">
              <a:buNone/>
            </a:pPr>
            <a:endParaRPr lang="bs-Latn-BA" b="1" dirty="0">
              <a:latin typeface="Cambria" panose="02040503050406030204" pitchFamily="18" charset="0"/>
              <a:ea typeface="Cambria" panose="02040503050406030204" pitchFamily="18" charset="0"/>
            </a:endParaRPr>
          </a:p>
          <a:p>
            <a:endParaRPr lang="bs-Latn-BA" dirty="0">
              <a:latin typeface="Cambria" panose="02040503050406030204" pitchFamily="18" charset="0"/>
              <a:ea typeface="Cambria" panose="02040503050406030204" pitchFamily="18" charset="0"/>
            </a:endParaRPr>
          </a:p>
          <a:p>
            <a:pPr marL="0" indent="0">
              <a:buNone/>
            </a:pP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695560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487955" cy="6858000"/>
          </a:xfrm>
          <a:prstGeom prst="rect">
            <a:avLst/>
          </a:prstGeom>
        </p:spPr>
      </p:pic>
    </p:spTree>
    <p:extLst>
      <p:ext uri="{BB962C8B-B14F-4D97-AF65-F5344CB8AC3E}">
        <p14:creationId xmlns:p14="http://schemas.microsoft.com/office/powerpoint/2010/main" val="555130310"/>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o meri 2">
      <a:majorFont>
        <a:latin typeface="Titillium"/>
        <a:ea typeface=""/>
        <a:cs typeface=""/>
      </a:majorFont>
      <a:minorFont>
        <a:latin typeface="Titillium"/>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o meri 2">
      <a:majorFont>
        <a:latin typeface="Titillium"/>
        <a:ea typeface=""/>
        <a:cs typeface=""/>
      </a:majorFont>
      <a:minorFont>
        <a:latin typeface="Titillium"/>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A152CF90A4F034294E526DA60C71996" ma:contentTypeVersion="2" ma:contentTypeDescription="Create a new document." ma:contentTypeScope="" ma:versionID="6ddfb5e2512e2ea3492ed3f16c774f8b">
  <xsd:schema xmlns:xsd="http://www.w3.org/2001/XMLSchema" xmlns:xs="http://www.w3.org/2001/XMLSchema" xmlns:p="http://schemas.microsoft.com/office/2006/metadata/properties" xmlns:ns2="9da1faf8-3cad-47cd-8b3b-87b0c586d69b" targetNamespace="http://schemas.microsoft.com/office/2006/metadata/properties" ma:root="true" ma:fieldsID="1989bd186c339f39cde9712397fc9cec" ns2:_="">
    <xsd:import namespace="9da1faf8-3cad-47cd-8b3b-87b0c586d69b"/>
    <xsd:element name="properties">
      <xsd:complexType>
        <xsd:sequence>
          <xsd:element name="documentManagement">
            <xsd:complexType>
              <xsd:all>
                <xsd:element ref="ns2:Dimen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a1faf8-3cad-47cd-8b3b-87b0c586d69b" elementFormDefault="qualified">
    <xsd:import namespace="http://schemas.microsoft.com/office/2006/documentManagement/types"/>
    <xsd:import namespace="http://schemas.microsoft.com/office/infopath/2007/PartnerControls"/>
    <xsd:element name="Dimensions" ma:index="8" nillable="true" ma:displayName="Dimensions" ma:internalName="Dimension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mensions xmlns="9da1faf8-3cad-47cd-8b3b-87b0c586d69b" xsi:nil="true"/>
  </documentManagement>
</p:properties>
</file>

<file path=customXml/itemProps1.xml><?xml version="1.0" encoding="utf-8"?>
<ds:datastoreItem xmlns:ds="http://schemas.openxmlformats.org/officeDocument/2006/customXml" ds:itemID="{2741E487-E0F9-4A4B-8926-B6CBCCDC03DD}"/>
</file>

<file path=customXml/itemProps2.xml><?xml version="1.0" encoding="utf-8"?>
<ds:datastoreItem xmlns:ds="http://schemas.openxmlformats.org/officeDocument/2006/customXml" ds:itemID="{FCAB5A32-4475-4289-84D5-9B7D676342CF}"/>
</file>

<file path=customXml/itemProps3.xml><?xml version="1.0" encoding="utf-8"?>
<ds:datastoreItem xmlns:ds="http://schemas.openxmlformats.org/officeDocument/2006/customXml" ds:itemID="{34AE7D42-EB91-48F8-8F2D-D7D038D8E756}"/>
</file>

<file path=docProps/app.xml><?xml version="1.0" encoding="utf-8"?>
<Properties xmlns="http://schemas.openxmlformats.org/officeDocument/2006/extended-properties" xmlns:vt="http://schemas.openxmlformats.org/officeDocument/2006/docPropsVTypes">
  <Template/>
  <TotalTime>1</TotalTime>
  <Words>2244</Words>
  <Application>Microsoft Office PowerPoint</Application>
  <PresentationFormat>Custom</PresentationFormat>
  <Paragraphs>259</Paragraphs>
  <Slides>44</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3" baseType="lpstr">
      <vt:lpstr>Arial</vt:lpstr>
      <vt:lpstr>Wingdings</vt:lpstr>
      <vt:lpstr>Calibri</vt:lpstr>
      <vt:lpstr>Cambria</vt:lpstr>
      <vt:lpstr>Times New Roman</vt:lpstr>
      <vt:lpstr>Titillium</vt:lpstr>
      <vt:lpstr>Officeova tema</vt:lpstr>
      <vt:lpstr>1_Officeova tema</vt:lpstr>
      <vt:lpstr>Worksheet</vt:lpstr>
      <vt:lpstr>PowerPoint Presentation</vt:lpstr>
      <vt:lpstr>PANTHEON I MSFI 16 I POREZNI TRETMAN OBRAČUNA AMORTIZACIJE </vt:lpstr>
      <vt:lpstr>Šta propisuje MSFI 16?</vt:lpstr>
      <vt:lpstr>Stavljanje van snage MRS-a 17</vt:lpstr>
      <vt:lpstr>Datum primjene</vt:lpstr>
      <vt:lpstr>Ključne promjene u MSFI-u 16</vt:lpstr>
      <vt:lpstr>Uticaj novog modela računovodstva najmova na Bilans stanja najmoprimca</vt:lpstr>
      <vt:lpstr>Uticaj novog modela računovodstva najmova na Bilans uspjeha najmoprimca</vt:lpstr>
      <vt:lpstr>Da li je moguće izbjeći primjenu MSFI-a 16?</vt:lpstr>
      <vt:lpstr>Šta je najam?</vt:lpstr>
      <vt:lpstr>Identifikacija najma</vt:lpstr>
      <vt:lpstr>Da li se MSFI 16 odnosi na podnajmove i na nematerijalnu imovinu?</vt:lpstr>
      <vt:lpstr>Na koje se još najmove MSFI 16 ne odnosi?</vt:lpstr>
      <vt:lpstr>Trajanje najma</vt:lpstr>
      <vt:lpstr>Obaveza utvrđivanja trajanja najam</vt:lpstr>
      <vt:lpstr>Primjer</vt:lpstr>
      <vt:lpstr>Primjer</vt:lpstr>
      <vt:lpstr>Osnov za navedeno...</vt:lpstr>
      <vt:lpstr>Ipak...</vt:lpstr>
      <vt:lpstr>Stav Odbora za tumačenje IFRS,  London 26.11.2019. godine</vt:lpstr>
      <vt:lpstr>Računovodstveno evidentiranje najma u poslovnim knjigama najmoprimca</vt:lpstr>
      <vt:lpstr>Računovodstveno evidentiranje najma u poslovnim knjigama najmoprimca</vt:lpstr>
      <vt:lpstr>Na kojim sintetičkim kontima evidentirati najam?</vt:lpstr>
      <vt:lpstr>Koja vrijednost se evidentira na kontima 021/419? </vt:lpstr>
      <vt:lpstr>Obračun kamate na mjesečnom nivou</vt:lpstr>
      <vt:lpstr>Evidentiranje shodno MSFI 16</vt:lpstr>
      <vt:lpstr>Evidentiranje shodno MRS 17</vt:lpstr>
      <vt:lpstr>Razlika u visini prikazanih troškova</vt:lpstr>
      <vt:lpstr>Problem nepriznate amortizacije</vt:lpstr>
      <vt:lpstr>Porezni tretman amortizacije</vt:lpstr>
      <vt:lpstr>Porezni tretman amortizacije</vt:lpstr>
      <vt:lpstr>U proceduri hitni postupak izmjene Zakona</vt:lpstr>
      <vt:lpstr>A da ne primjenjujemo MSFI 16?</vt:lpstr>
      <vt:lpstr>Zakon o računovodstvu i reviziji FBiH</vt:lpstr>
      <vt:lpstr>Zakon o porezu na dobit</vt:lpstr>
      <vt:lpstr>MSFI 16 u Pantheon-u</vt:lpstr>
      <vt:lpstr>MSFI 16 u Pantheon-u</vt:lpstr>
      <vt:lpstr>MSFI 16 u Pantheon-u</vt:lpstr>
      <vt:lpstr>MSFI 16 u Pantheon-u</vt:lpstr>
      <vt:lpstr>MSFI 16 u Pantheon-u</vt:lpstr>
      <vt:lpstr>MSFI 16 u Pantheon-u</vt:lpstr>
      <vt:lpstr>Veza sa registrom OS</vt:lpstr>
      <vt:lpstr>Hvala na pažnji!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Martina</dc:creator>
  <cp:lastModifiedBy>aida</cp:lastModifiedBy>
  <cp:revision>356</cp:revision>
  <dcterms:created xsi:type="dcterms:W3CDTF">2018-04-13T10:50:08Z</dcterms:created>
  <dcterms:modified xsi:type="dcterms:W3CDTF">2020-02-04T10:31:27Z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0x0101006A152CF90A4F034294E526DA60C71996</vt:lpwstr>
  </property>
  <property fmtid="{D5CDD505-2E9C-101B-9397-08002B2CF9AE}" pid="3" name="V3Rating">
    <vt:lpwstr>0</vt:lpwstr>
  </property>
</Properties>
</file>