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303" r:id="rId3"/>
    <p:sldId id="287" r:id="rId4"/>
    <p:sldId id="297" r:id="rId5"/>
    <p:sldId id="288" r:id="rId6"/>
    <p:sldId id="291" r:id="rId7"/>
    <p:sldId id="292" r:id="rId8"/>
    <p:sldId id="293" r:id="rId9"/>
    <p:sldId id="294" r:id="rId10"/>
    <p:sldId id="295" r:id="rId11"/>
    <p:sldId id="298" r:id="rId12"/>
    <p:sldId id="296" r:id="rId13"/>
    <p:sldId id="301" r:id="rId14"/>
    <p:sldId id="302" r:id="rId15"/>
    <p:sldId id="300" r:id="rId16"/>
    <p:sldId id="289" r:id="rId17"/>
    <p:sldId id="304" r:id="rId18"/>
  </p:sldIdLst>
  <p:sldSz cx="12192000" cy="6858000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Titillium" charset="-18"/>
      <p:regular r:id="rId25"/>
      <p:bold r:id="rId26"/>
      <p:italic r:id="rId27"/>
      <p:boldItalic r:id="rId28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Milica.vidovic@uino.gov.ba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no.gov.ba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22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71624" y="1487978"/>
            <a:ext cx="9062742" cy="1897725"/>
          </a:xfrm>
        </p:spPr>
        <p:txBody>
          <a:bodyPr/>
          <a:lstStyle/>
          <a:p>
            <a:pPr algn="ctr"/>
            <a:r>
              <a:rPr lang="sl-SI" b="1" dirty="0"/>
              <a:t>ELEKTRONSKE KNJIGE ULAZNIH I IZLAZNIH FAKTURA (KUF I KIF) 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449567" y="3429039"/>
            <a:ext cx="9048751" cy="714893"/>
          </a:xfrm>
        </p:spPr>
        <p:txBody>
          <a:bodyPr>
            <a:noAutofit/>
          </a:bodyPr>
          <a:lstStyle/>
          <a:p>
            <a:r>
              <a:rPr lang="en-US" dirty="0"/>
              <a:t>Milica Vidović </a:t>
            </a:r>
          </a:p>
          <a:p>
            <a:r>
              <a:rPr lang="en-US" dirty="0"/>
              <a:t>Melisa Ališa</a:t>
            </a:r>
            <a:endParaRPr lang="sl-SI" dirty="0"/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>
          <a:xfrm>
            <a:off x="1571624" y="4838330"/>
            <a:ext cx="9949815" cy="111358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Milica.vidovic@uino.gov.ba</a:t>
            </a:r>
            <a:endParaRPr lang="en-GB" dirty="0">
              <a:solidFill>
                <a:srgbClr val="FFC000"/>
              </a:solidFill>
            </a:endParaRPr>
          </a:p>
          <a:p>
            <a:r>
              <a:rPr lang="en-GB" dirty="0">
                <a:solidFill>
                  <a:srgbClr val="FFC000"/>
                </a:solidFill>
              </a:rPr>
              <a:t>Melisa.alisa@datalab.ba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28375"/>
            <a:ext cx="9786642" cy="1325563"/>
          </a:xfrm>
        </p:spPr>
        <p:txBody>
          <a:bodyPr>
            <a:normAutofit/>
          </a:bodyPr>
          <a:lstStyle/>
          <a:p>
            <a:pPr algn="ctr"/>
            <a:r>
              <a:rPr lang="sl-SI" b="1" dirty="0"/>
              <a:t>Svrha</a:t>
            </a:r>
            <a:r>
              <a:rPr lang="en-GB" b="1" dirty="0"/>
              <a:t> </a:t>
            </a:r>
            <a:r>
              <a:rPr lang="en-GB" b="1" dirty="0" err="1">
                <a:cs typeface="Times New Roman" panose="02020603050405020304" pitchFamily="18" charset="0"/>
              </a:rPr>
              <a:t>elektronskog</a:t>
            </a:r>
            <a:r>
              <a:rPr lang="en-GB" b="1" dirty="0">
                <a:cs typeface="Times New Roman" panose="02020603050405020304" pitchFamily="18" charset="0"/>
              </a:rPr>
              <a:t> </a:t>
            </a:r>
            <a:r>
              <a:rPr lang="en-GB" b="1" dirty="0" err="1">
                <a:cs typeface="Times New Roman" panose="02020603050405020304" pitchFamily="18" charset="0"/>
              </a:rPr>
              <a:t>dostavljanja</a:t>
            </a:r>
            <a:r>
              <a:rPr lang="en-GB" b="1" dirty="0">
                <a:cs typeface="Times New Roman" panose="02020603050405020304" pitchFamily="18" charset="0"/>
              </a:rPr>
              <a:t> </a:t>
            </a:r>
            <a:r>
              <a:rPr lang="en-GB" b="1" dirty="0" err="1">
                <a:cs typeface="Times New Roman" panose="02020603050405020304" pitchFamily="18" charset="0"/>
              </a:rPr>
              <a:t>podataka</a:t>
            </a:r>
            <a:r>
              <a:rPr lang="en-GB" b="1" dirty="0">
                <a:cs typeface="Times New Roman" panose="02020603050405020304" pitchFamily="18" charset="0"/>
              </a:rPr>
              <a:t> </a:t>
            </a:r>
            <a:r>
              <a:rPr lang="en-GB" b="1" dirty="0" err="1">
                <a:cs typeface="Times New Roman" panose="02020603050405020304" pitchFamily="18" charset="0"/>
              </a:rPr>
              <a:t>iz</a:t>
            </a:r>
            <a:r>
              <a:rPr lang="en-GB" b="1" dirty="0">
                <a:cs typeface="Times New Roman" panose="02020603050405020304" pitchFamily="18" charset="0"/>
              </a:rPr>
              <a:t> </a:t>
            </a:r>
            <a:r>
              <a:rPr lang="en-GB" b="1" dirty="0" err="1">
                <a:cs typeface="Times New Roman" panose="02020603050405020304" pitchFamily="18" charset="0"/>
              </a:rPr>
              <a:t>knjigovodstvenih</a:t>
            </a:r>
            <a:r>
              <a:rPr lang="en-GB" b="1" dirty="0">
                <a:cs typeface="Times New Roman" panose="02020603050405020304" pitchFamily="18" charset="0"/>
              </a:rPr>
              <a:t> </a:t>
            </a:r>
            <a:r>
              <a:rPr lang="en-GB" b="1" dirty="0" err="1">
                <a:cs typeface="Times New Roman" panose="02020603050405020304" pitchFamily="18" charset="0"/>
              </a:rPr>
              <a:t>evidencija</a:t>
            </a:r>
            <a:r>
              <a:rPr lang="en-GB" b="1" dirty="0">
                <a:cs typeface="Times New Roman" panose="02020603050405020304" pitchFamily="18" charset="0"/>
              </a:rPr>
              <a:t> </a:t>
            </a:r>
            <a:endParaRPr lang="sl-SI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838200" y="1920240"/>
            <a:ext cx="9786642" cy="4159544"/>
          </a:xfrm>
        </p:spPr>
        <p:txBody>
          <a:bodyPr>
            <a:normAutofit fontScale="92500" lnSpcReduction="20000"/>
          </a:bodyPr>
          <a:lstStyle/>
          <a:p>
            <a:pPr algn="just">
              <a:defRPr/>
            </a:pPr>
            <a:r>
              <a:rPr lang="hr-HR" dirty="0">
                <a:latin typeface="+mj-lt"/>
                <a:cs typeface="Times New Roman" panose="02020603050405020304" pitchFamily="18" charset="0"/>
              </a:rPr>
              <a:t>Postizanje većeg stepena poreske </a:t>
            </a:r>
            <a:r>
              <a:rPr lang="hr-HR" dirty="0" smtClean="0">
                <a:latin typeface="+mj-lt"/>
                <a:cs typeface="Times New Roman" panose="02020603050405020304" pitchFamily="18" charset="0"/>
              </a:rPr>
              <a:t>discipline</a:t>
            </a:r>
            <a:r>
              <a:rPr lang="bs-Latn-BA" dirty="0">
                <a:latin typeface="+mj-lt"/>
                <a:cs typeface="Times New Roman" panose="02020603050405020304" pitchFamily="18" charset="0"/>
              </a:rPr>
              <a:t>,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hr-HR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hr-HR" dirty="0">
                <a:latin typeface="+mj-lt"/>
                <a:cs typeface="Times New Roman" panose="02020603050405020304" pitchFamily="18" charset="0"/>
              </a:rPr>
              <a:t>Stvaranje mehanizama za internu kontrolu kod poreskih </a:t>
            </a:r>
            <a:r>
              <a:rPr lang="hr-HR" dirty="0" smtClean="0">
                <a:latin typeface="+mj-lt"/>
                <a:cs typeface="Times New Roman" panose="02020603050405020304" pitchFamily="18" charset="0"/>
              </a:rPr>
              <a:t>obveznika</a:t>
            </a:r>
            <a:r>
              <a:rPr lang="bs-Latn-BA" dirty="0">
                <a:latin typeface="+mj-lt"/>
                <a:cs typeface="Times New Roman" panose="02020603050405020304" pitchFamily="18" charset="0"/>
              </a:rPr>
              <a:t>,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hr-HR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hr-HR" dirty="0">
                <a:latin typeface="+mj-lt"/>
                <a:cs typeface="Times New Roman" panose="02020603050405020304" pitchFamily="18" charset="0"/>
              </a:rPr>
              <a:t>Automatska obrada primljenih podataka u </a:t>
            </a:r>
            <a:r>
              <a:rPr lang="hr-HR" dirty="0" smtClean="0">
                <a:latin typeface="+mj-lt"/>
                <a:cs typeface="Times New Roman" panose="02020603050405020304" pitchFamily="18" charset="0"/>
              </a:rPr>
              <a:t>UIO</a:t>
            </a:r>
            <a:r>
              <a:rPr lang="bs-Latn-BA" dirty="0">
                <a:latin typeface="+mj-lt"/>
                <a:cs typeface="Times New Roman" panose="02020603050405020304" pitchFamily="18" charset="0"/>
              </a:rPr>
              <a:t>,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hr-HR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hr-HR" dirty="0">
                <a:latin typeface="+mj-lt"/>
                <a:cs typeface="Times New Roman" panose="02020603050405020304" pitchFamily="18" charset="0"/>
              </a:rPr>
              <a:t>Svakodnevna upotreba podataka (povrat PDV-a, ograničena provjera, ispravno popunjavanje podataka o KP</a:t>
            </a:r>
            <a:r>
              <a:rPr lang="hr-HR" dirty="0" smtClean="0">
                <a:latin typeface="+mj-lt"/>
                <a:cs typeface="Times New Roman" panose="02020603050405020304" pitchFamily="18" charset="0"/>
              </a:rPr>
              <a:t>)</a:t>
            </a:r>
            <a:r>
              <a:rPr lang="bs-Latn-BA" dirty="0">
                <a:latin typeface="+mj-lt"/>
                <a:cs typeface="Times New Roman" panose="02020603050405020304" pitchFamily="18" charset="0"/>
              </a:rPr>
              <a:t>,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hr-HR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hr-HR" dirty="0">
                <a:latin typeface="+mj-lt"/>
                <a:cs typeface="Times New Roman" panose="02020603050405020304" pitchFamily="18" charset="0"/>
              </a:rPr>
              <a:t>Ciljani izbor obveznika za potpunu kontrolu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.</a:t>
            </a:r>
            <a:endParaRPr lang="hr-HR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544506"/>
            <a:ext cx="9786642" cy="951785"/>
          </a:xfrm>
        </p:spPr>
        <p:txBody>
          <a:bodyPr/>
          <a:lstStyle/>
          <a:p>
            <a:pPr algn="ctr"/>
            <a:r>
              <a:rPr lang="sl-SI" b="1" dirty="0"/>
              <a:t>Pravne pretpostavke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dirty="0" err="1">
                <a:latin typeface="+mj-lt"/>
                <a:cs typeface="Times New Roman" panose="02020603050405020304" pitchFamily="18" charset="0"/>
              </a:rPr>
              <a:t>Uputstvom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o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dostavljanju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podataka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iz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knjigovodstvenih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evidencija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elektronskim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putem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(“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Službeni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glasnik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BiH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” broj:83/19 od 20.12.2019.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godine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dirty="0" err="1">
                <a:latin typeface="+mj-lt"/>
                <a:cs typeface="Times New Roman" panose="02020603050405020304" pitchFamily="18" charset="0"/>
              </a:rPr>
              <a:t>propisan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postupak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dostavljanja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knjigovodstvenih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evidencija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elektronskim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putem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,</a:t>
            </a:r>
          </a:p>
          <a:p>
            <a:pPr algn="just">
              <a:defRPr/>
            </a:pPr>
            <a:r>
              <a:rPr lang="en-US" dirty="0" err="1">
                <a:latin typeface="+mj-lt"/>
                <a:cs typeface="Times New Roman" panose="02020603050405020304" pitchFamily="18" charset="0"/>
              </a:rPr>
              <a:t>određeno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ko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dostavi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podatke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,</a:t>
            </a:r>
          </a:p>
          <a:p>
            <a:pPr algn="just">
              <a:defRPr/>
            </a:pPr>
            <a:r>
              <a:rPr lang="en-US" dirty="0" err="1">
                <a:latin typeface="+mj-lt"/>
                <a:cs typeface="Times New Roman" panose="02020603050405020304" pitchFamily="18" charset="0"/>
              </a:rPr>
              <a:t>određeni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rokovi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dostavljanje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en-US" dirty="0" err="1">
                <a:latin typeface="+mj-lt"/>
                <a:cs typeface="Times New Roman" panose="02020603050405020304" pitchFamily="18" charset="0"/>
              </a:rPr>
              <a:t>prava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obaveze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obveznika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indirektnih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poreza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Uprave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indirektno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oporezivanje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544506"/>
            <a:ext cx="9786642" cy="951785"/>
          </a:xfrm>
        </p:spPr>
        <p:txBody>
          <a:bodyPr/>
          <a:lstStyle/>
          <a:p>
            <a:pPr algn="ctr"/>
            <a:r>
              <a:rPr lang="sl-SI" b="1" dirty="0"/>
              <a:t>Pravne pretpostavke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Prava i obaveze obveznika u vezi sa vođenjem knjigovodstvenih evidencija propisane su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FontTx/>
              <a:buNone/>
              <a:defRPr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odredbama člana 56. Zakona o porezu na dodanu vrijednost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dirty="0" err="1">
                <a:latin typeface="+mj-lt"/>
                <a:cs typeface="Times New Roman" panose="02020603050405020304" pitchFamily="18" charset="0"/>
              </a:rPr>
              <a:t>odredbama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članova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120. - 126.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Pravilnika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primjeni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Zakona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porezu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dodanu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cs typeface="Times New Roman" panose="02020603050405020304" pitchFamily="18" charset="0"/>
              </a:rPr>
              <a:t>vrijednost</a:t>
            </a:r>
            <a:endParaRPr lang="en-US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GB" dirty="0" err="1">
                <a:latin typeface="+mj-lt"/>
                <a:cs typeface="Times New Roman" panose="02020603050405020304" pitchFamily="18" charset="0"/>
              </a:rPr>
              <a:t>odredbama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člana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12.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Zakona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o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Upravi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za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indirektno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oporezivanje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GB" dirty="0" err="1">
                <a:latin typeface="+mj-lt"/>
                <a:cs typeface="Times New Roman" panose="02020603050405020304" pitchFamily="18" charset="0"/>
              </a:rPr>
              <a:t>odredbama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člana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12.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Zakona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o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postupku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indirektnog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oporezivanja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.</a:t>
            </a:r>
            <a:endParaRPr lang="sl-S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7794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544506"/>
            <a:ext cx="9786642" cy="951785"/>
          </a:xfrm>
        </p:spPr>
        <p:txBody>
          <a:bodyPr>
            <a:normAutofit fontScale="90000"/>
          </a:bodyPr>
          <a:lstStyle/>
          <a:p>
            <a:pPr algn="ctr"/>
            <a:r>
              <a:rPr lang="sl-SI" b="1" dirty="0"/>
              <a:t>POSTUPAK  DOSTAVLJANJA E-EVIDENCIJA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  <a:defRPr/>
            </a:pPr>
            <a:endParaRPr lang="en-GB" b="1" dirty="0">
              <a:latin typeface="+mj-lt"/>
            </a:endParaRPr>
          </a:p>
          <a:p>
            <a:pPr marL="0" indent="0" algn="ctr">
              <a:buFontTx/>
              <a:buNone/>
              <a:defRPr/>
            </a:pPr>
            <a:r>
              <a:rPr lang="sl-SI" b="1" dirty="0">
                <a:latin typeface="+mj-lt"/>
              </a:rPr>
              <a:t>Član 5.</a:t>
            </a:r>
          </a:p>
          <a:p>
            <a:pPr marL="0" indent="0" algn="ctr">
              <a:buFontTx/>
              <a:buNone/>
              <a:defRPr/>
            </a:pPr>
            <a:r>
              <a:rPr lang="sl-SI" b="1" dirty="0">
                <a:latin typeface="+mj-lt"/>
              </a:rPr>
              <a:t>(Lice ovlašteno za dostavljanje e-Evidencije)</a:t>
            </a:r>
          </a:p>
          <a:p>
            <a:pPr marL="0" indent="0" algn="ctr">
              <a:buFontTx/>
              <a:buNone/>
              <a:defRPr/>
            </a:pPr>
            <a:endParaRPr lang="sl-SI" dirty="0">
              <a:latin typeface="+mj-lt"/>
            </a:endParaRPr>
          </a:p>
          <a:p>
            <a:pPr marL="0" indent="0" algn="ctr">
              <a:buFontTx/>
              <a:buNone/>
              <a:defRPr/>
            </a:pPr>
            <a:r>
              <a:rPr lang="sl-SI" dirty="0">
                <a:latin typeface="+mj-lt"/>
              </a:rPr>
              <a:t>E-Evidenciju dostavlja obveznik, putem svog primarnog ili sekundarnog korisnika, posredstvom e-portala.</a:t>
            </a:r>
          </a:p>
          <a:p>
            <a:pPr marL="0" indent="0" algn="just">
              <a:buFontTx/>
              <a:buNone/>
              <a:defRPr/>
            </a:pPr>
            <a:endParaRPr lang="sl-S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392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544506"/>
            <a:ext cx="9786642" cy="951785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/>
              <a:t>Član 6.</a:t>
            </a:r>
            <a:br>
              <a:rPr lang="pt-BR" b="1" dirty="0"/>
            </a:br>
            <a:r>
              <a:rPr lang="pt-BR" b="1" dirty="0"/>
              <a:t>(Obaveza dostavljanja e-Evidencije)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Obveznik iz člana 5. ovog Uputstva, </a:t>
            </a:r>
            <a:r>
              <a:rPr lang="sr-Latn-BA" b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može</a:t>
            </a:r>
            <a:r>
              <a:rPr lang="sr-Latn-BA" dirty="0">
                <a:latin typeface="+mj-lt"/>
                <a:cs typeface="Times New Roman" panose="02020603050405020304" pitchFamily="18" charset="0"/>
              </a:rPr>
              <a:t> dostavljati e-Evidenciju od poreznog perioda januar 2020. godine.</a:t>
            </a:r>
          </a:p>
          <a:p>
            <a:pPr marL="0" indent="0" algn="just">
              <a:buFontTx/>
              <a:buNone/>
              <a:defRPr/>
            </a:pPr>
            <a:endParaRPr lang="sr-Latn-BA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Nakon što obveznik prvi put dostavi podatke iz knjigovodstvene evidencije elektronskim putem, obavezan je za svaki naredni porezni period dostavljati e-Evidenciju.</a:t>
            </a:r>
          </a:p>
          <a:p>
            <a:pPr marL="0" indent="0" algn="just">
              <a:buFontTx/>
              <a:buNone/>
              <a:defRPr/>
            </a:pPr>
            <a:endParaRPr lang="sr-Latn-BA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Obveznik iz člana 5. ovog Uputstva </a:t>
            </a:r>
            <a:r>
              <a:rPr lang="sr-Latn-BA" b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dužan je </a:t>
            </a:r>
            <a:r>
              <a:rPr lang="sr-Latn-BA" dirty="0">
                <a:latin typeface="+mj-lt"/>
                <a:cs typeface="Times New Roman" panose="02020603050405020304" pitchFamily="18" charset="0"/>
              </a:rPr>
              <a:t>dostavljati e-Evidenciju od poreznog perioda januar 2021. godine.</a:t>
            </a:r>
          </a:p>
        </p:txBody>
      </p:sp>
    </p:spTree>
    <p:extLst>
      <p:ext uri="{BB962C8B-B14F-4D97-AF65-F5344CB8AC3E}">
        <p14:creationId xmlns:p14="http://schemas.microsoft.com/office/powerpoint/2010/main" val="112319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232756"/>
            <a:ext cx="9786642" cy="1263535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Član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7.</a:t>
            </a:r>
            <a:r>
              <a:rPr lang="en-GB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Dostavljanja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Evidencije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l-SI" sz="4000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Obveznik dostavlja e-Evidenciju </a:t>
            </a:r>
            <a:r>
              <a:rPr lang="sr-Latn-BA" b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do 20-tog u mjesecu po isteku poreznog perioda.</a:t>
            </a:r>
          </a:p>
          <a:p>
            <a:pPr marL="0" indent="0" algn="just">
              <a:buFontTx/>
              <a:buNone/>
              <a:defRPr/>
            </a:pPr>
            <a:endParaRPr lang="sr-Latn-BA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E-Evidencija se dostavlja u </a:t>
            </a:r>
            <a:r>
              <a:rPr lang="sr-Latn-BA" b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CSV formatu.</a:t>
            </a:r>
          </a:p>
          <a:p>
            <a:pPr marL="0" indent="0" algn="just">
              <a:buFontTx/>
              <a:buNone/>
              <a:defRPr/>
            </a:pPr>
            <a:endParaRPr lang="sr-Latn-BA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Obveznik koji ne postupi na propisan način odgovoran je za prekršaj propisan članom 67. Zakona o porezu na dodatu vrijednost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za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koji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je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određena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novčana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sankcija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u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iznosu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sr-Latn-BA" dirty="0">
                <a:latin typeface="+mj-lt"/>
                <a:cs typeface="Times New Roman" panose="02020603050405020304" pitchFamily="18" charset="0"/>
              </a:rPr>
              <a:t>do 10.000 KM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.</a:t>
            </a:r>
            <a:endParaRPr lang="sr-Latn-BA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4897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15884"/>
            <a:ext cx="9786642" cy="1180407"/>
          </a:xfrm>
        </p:spPr>
        <p:txBody>
          <a:bodyPr>
            <a:normAutofit fontScale="90000"/>
          </a:bodyPr>
          <a:lstStyle/>
          <a:p>
            <a:pPr algn="ctr"/>
            <a:r>
              <a:rPr lang="sl-SI" b="1" dirty="0"/>
              <a:t>SADRŽAJ </a:t>
            </a:r>
            <a:br>
              <a:rPr lang="sl-SI" b="1" dirty="0"/>
            </a:br>
            <a:r>
              <a:rPr lang="sl-SI" b="1" dirty="0"/>
              <a:t>E-EVIDENCIJE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FontTx/>
              <a:buNone/>
              <a:defRPr/>
            </a:pPr>
            <a:r>
              <a:rPr lang="sr-Latn-BA" b="1" dirty="0">
                <a:latin typeface="+mj-lt"/>
                <a:cs typeface="Times New Roman" panose="02020603050405020304" pitchFamily="18" charset="0"/>
              </a:rPr>
              <a:t>Član </a:t>
            </a:r>
            <a:r>
              <a:rPr lang="en-GB" b="1" dirty="0">
                <a:latin typeface="+mj-lt"/>
                <a:cs typeface="Times New Roman" panose="02020603050405020304" pitchFamily="18" charset="0"/>
              </a:rPr>
              <a:t>10</a:t>
            </a:r>
            <a:r>
              <a:rPr lang="sr-Latn-BA" b="1" dirty="0">
                <a:latin typeface="+mj-lt"/>
                <a:cs typeface="Times New Roman" panose="02020603050405020304" pitchFamily="18" charset="0"/>
              </a:rPr>
              <a:t>. (E-Evidencija vezana za</a:t>
            </a:r>
            <a:r>
              <a:rPr lang="en-GB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+mj-lt"/>
                <a:cs typeface="Times New Roman" panose="02020603050405020304" pitchFamily="18" charset="0"/>
              </a:rPr>
              <a:t>nabavke</a:t>
            </a:r>
            <a:r>
              <a:rPr lang="en-GB" b="1" dirty="0">
                <a:latin typeface="+mj-lt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a) Porezno razdoblje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b) redni broj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c) tip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d) broj računa ili drugog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e) datum računa ili drugog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f) datum prijema računa ili drugog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g) naziv dobavljača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h) sjedište dobavljača</a:t>
            </a:r>
            <a:endParaRPr lang="en-GB" sz="2000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i) identifikacij ski (PDV) broj za dobavljača registriranog obveznika PDV-a na teritoriji Bosne i Hercegovine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j) JIB/PIB dobavljača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k) iznos računa, ili drugog dokumenta, bez PDV-a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l) iznos računa, ili drugog dokumenta, sa PDV-om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m) iznos paušalne naknade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n) iznos ulaznog PDV-a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o) ulazni PDV koji se može odbiti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p) ulazni PDV koji se ne može odbiti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r) iznos ulaznog PDV-a koji se ne može odbiti, a koji se unosi u polje 32 PDV prijave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s) iznos ulaznog PDV-a koji se ne može odbiti, a koji se unosi u polje 33 PDV prijave</a:t>
            </a:r>
          </a:p>
          <a:p>
            <a:pPr marL="0" indent="0" algn="just">
              <a:buFontTx/>
              <a:buNone/>
              <a:defRPr/>
            </a:pPr>
            <a:r>
              <a:rPr lang="sr-Latn-BA" sz="2000" dirty="0">
                <a:latin typeface="+mj-lt"/>
                <a:cs typeface="Times New Roman" panose="02020603050405020304" pitchFamily="18" charset="0"/>
              </a:rPr>
              <a:t>t) iznos ulaznog PDV-a koji se ne može odbiti, a koji se unosi u polje 34 PDV prijave.</a:t>
            </a:r>
          </a:p>
        </p:txBody>
      </p:sp>
    </p:spTree>
    <p:extLst>
      <p:ext uri="{BB962C8B-B14F-4D97-AF65-F5344CB8AC3E}">
        <p14:creationId xmlns:p14="http://schemas.microsoft.com/office/powerpoint/2010/main" val="3955201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99754"/>
            <a:ext cx="9786642" cy="1097278"/>
          </a:xfrm>
        </p:spPr>
        <p:txBody>
          <a:bodyPr>
            <a:normAutofit fontScale="90000"/>
          </a:bodyPr>
          <a:lstStyle/>
          <a:p>
            <a:pPr algn="ctr"/>
            <a:r>
              <a:rPr lang="sl-SI" b="1" dirty="0"/>
              <a:t>SADRŽAJ </a:t>
            </a:r>
            <a:br>
              <a:rPr lang="sl-SI" b="1" dirty="0"/>
            </a:br>
            <a:r>
              <a:rPr lang="sl-SI" b="1" dirty="0"/>
              <a:t>E-EVIDENCIJE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65512" y="1197032"/>
            <a:ext cx="10515601" cy="5478087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r>
              <a:rPr lang="sr-Latn-BA" sz="1100" b="1" dirty="0">
                <a:latin typeface="+mj-lt"/>
                <a:cs typeface="Times New Roman" panose="02020603050405020304" pitchFamily="18" charset="0"/>
              </a:rPr>
              <a:t>Član </a:t>
            </a:r>
            <a:r>
              <a:rPr lang="en-GB" sz="1100" b="1" dirty="0">
                <a:latin typeface="+mj-lt"/>
                <a:cs typeface="Times New Roman" panose="02020603050405020304" pitchFamily="18" charset="0"/>
              </a:rPr>
              <a:t>11</a:t>
            </a:r>
            <a:r>
              <a:rPr lang="sr-Latn-BA" sz="1100" b="1" dirty="0">
                <a:latin typeface="+mj-lt"/>
                <a:cs typeface="Times New Roman" panose="02020603050405020304" pitchFamily="18" charset="0"/>
              </a:rPr>
              <a:t>. (E-Evidencija vezana za</a:t>
            </a:r>
            <a:r>
              <a:rPr lang="en-GB" sz="11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sz="1100" b="1" dirty="0" err="1">
                <a:latin typeface="+mj-lt"/>
                <a:cs typeface="Times New Roman" panose="02020603050405020304" pitchFamily="18" charset="0"/>
              </a:rPr>
              <a:t>isporuke</a:t>
            </a:r>
            <a:r>
              <a:rPr lang="en-GB" sz="1100" b="1" dirty="0">
                <a:latin typeface="+mj-lt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a) Porezno razdoblje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b) redni broj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c) tip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d) broj računa ili drugog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e) datum računa ili drugog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f) datum prijema računa ili drugog dokumenta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g) naziv dobavljača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h) sjedište dobavljača</a:t>
            </a:r>
            <a:endParaRPr lang="en-GB" sz="1100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i) identifikacij ski (PDV) broj za dobavljača registriranog obveznika PDV-a na teritoriji Bosne i Hercegovine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j) JIB/PIB dobavljača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k) iznos računa, ili drugog dokumenta, bez PDV-a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l) iznos računa, ili drugog dokumenta, sa PDV-om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m) iznos paušalne naknade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n) iznos ulaznog PDV-a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o) ulazni PDV koji se može odbiti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p) ulazni PDV koji se ne može odbiti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r) iznos ulaznog PDV-a koji se ne može odbiti, a koji se unosi u polje 32 PDV prijave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s) iznos ulaznog PDV-a koji se ne može odbiti, a koji se unosi u polje 33 PDV prijave</a:t>
            </a:r>
          </a:p>
          <a:p>
            <a:pPr marL="0" indent="0" algn="just">
              <a:buFontTx/>
              <a:buNone/>
              <a:defRPr/>
            </a:pPr>
            <a:r>
              <a:rPr lang="sr-Latn-BA" sz="1100" dirty="0">
                <a:latin typeface="+mj-lt"/>
                <a:cs typeface="Times New Roman" panose="02020603050405020304" pitchFamily="18" charset="0"/>
              </a:rPr>
              <a:t>t) iznos ulaznog PDV-a koji se ne može odbiti, a koji se unosi u polje 34 PDV prijave.</a:t>
            </a:r>
          </a:p>
        </p:txBody>
      </p:sp>
    </p:spTree>
    <p:extLst>
      <p:ext uri="{BB962C8B-B14F-4D97-AF65-F5344CB8AC3E}">
        <p14:creationId xmlns:p14="http://schemas.microsoft.com/office/powerpoint/2010/main" val="243931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544506"/>
            <a:ext cx="9786642" cy="951785"/>
          </a:xfrm>
        </p:spPr>
        <p:txBody>
          <a:bodyPr>
            <a:normAutofit fontScale="90000"/>
          </a:bodyPr>
          <a:lstStyle/>
          <a:p>
            <a:pPr algn="ctr"/>
            <a:r>
              <a:rPr lang="sl-SI" b="1" dirty="0"/>
              <a:t>Član 13.</a:t>
            </a:r>
            <a:br>
              <a:rPr lang="sl-SI" b="1" dirty="0"/>
            </a:br>
            <a:r>
              <a:rPr lang="sl-SI" b="1" dirty="0"/>
              <a:t>(Tehničko uputstvo)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07324" y="1496291"/>
            <a:ext cx="10681854" cy="4962698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sr-Latn-BA" dirty="0">
                <a:latin typeface="+mj-lt"/>
                <a:cs typeface="Times New Roman" panose="02020603050405020304" pitchFamily="18" charset="0"/>
              </a:rPr>
              <a:t>UIO će, u skladu sa odredbama ovog Uputstva, sačiniti Tehničko uputstvo za korisnike e-portala, u vezi sa dostavljanjem e-Evidencije.</a:t>
            </a: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en-GB" dirty="0">
                <a:latin typeface="+mj-lt"/>
                <a:cs typeface="Times New Roman" panose="02020603050405020304" pitchFamily="18" charset="0"/>
              </a:rPr>
              <a:t>Na web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stranici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+mj-lt"/>
                <a:cs typeface="Times New Roman" panose="02020603050405020304" pitchFamily="18" charset="0"/>
                <a:hlinkClick r:id="rId2"/>
              </a:rPr>
              <a:t>www.uino.gov.ba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izvršena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je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objava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Tehničkog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Uputstva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za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korisnike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ePortala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FontTx/>
              <a:buNone/>
              <a:defRPr/>
            </a:pPr>
            <a:endParaRPr lang="en-GB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en-GB" dirty="0">
                <a:latin typeface="+mj-lt"/>
                <a:cs typeface="Times New Roman" panose="02020603050405020304" pitchFamily="18" charset="0"/>
              </a:rPr>
              <a:t>U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narednih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nekoliko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dana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biće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objavljeno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 video </a:t>
            </a:r>
            <a:r>
              <a:rPr lang="en-GB" dirty="0" err="1">
                <a:latin typeface="+mj-lt"/>
                <a:cs typeface="Times New Roman" panose="02020603050405020304" pitchFamily="18" charset="0"/>
              </a:rPr>
              <a:t>uputstvo</a:t>
            </a:r>
            <a:r>
              <a:rPr lang="en-GB" dirty="0">
                <a:latin typeface="+mj-lt"/>
                <a:cs typeface="Times New Roman" panose="02020603050405020304" pitchFamily="18" charset="0"/>
              </a:rPr>
              <a:t>.</a:t>
            </a:r>
            <a:endParaRPr lang="sr-Latn-BA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186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B89661-F5D4-47C3-B3A4-1AABB5D3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96" y="216266"/>
            <a:ext cx="9792992" cy="893443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Izvoz</a:t>
            </a:r>
            <a:r>
              <a:rPr lang="en-US" dirty="0"/>
              <a:t> </a:t>
            </a:r>
            <a:r>
              <a:rPr lang="en-US" sz="4000" dirty="0"/>
              <a:t>KUF-a</a:t>
            </a:r>
            <a:endParaRPr lang="de-DE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80EDF5-8C25-4CAC-979E-B7CEF36B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39" y="1109709"/>
            <a:ext cx="6029325" cy="2524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A89C821-342B-4036-8734-AC5172518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05" y="3814716"/>
            <a:ext cx="307657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8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835CD8-EDA3-49B5-820A-A1C02000B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54" y="175098"/>
            <a:ext cx="8820150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0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6FFF5B-8608-4C04-8202-4E5DB6D12CAB}"/>
              </a:ext>
            </a:extLst>
          </p:cNvPr>
          <p:cNvSpPr txBox="1"/>
          <p:nvPr/>
        </p:nvSpPr>
        <p:spPr>
          <a:xfrm>
            <a:off x="497149" y="346229"/>
            <a:ext cx="3391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Izvoz</a:t>
            </a:r>
            <a:r>
              <a:rPr lang="en-US" sz="4000" dirty="0"/>
              <a:t> KIF-a</a:t>
            </a:r>
            <a:endParaRPr lang="de-DE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F7F7182-7FA8-4143-AF17-8582F6090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35" y="1286686"/>
            <a:ext cx="6134100" cy="2533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572F51F-E6A8-4F03-9E73-2D0FB4F1A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342" y="4052907"/>
            <a:ext cx="32289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0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167229"/>
          </a:xfrm>
        </p:spPr>
        <p:txBody>
          <a:bodyPr/>
          <a:lstStyle/>
          <a:p>
            <a:pPr algn="ctr"/>
            <a:r>
              <a:rPr lang="en-GB" dirty="0"/>
              <a:t>HVALA NA PAŽNJI!!!</a:t>
            </a:r>
          </a:p>
        </p:txBody>
      </p:sp>
    </p:spTree>
    <p:extLst>
      <p:ext uri="{BB962C8B-B14F-4D97-AF65-F5344CB8AC3E}">
        <p14:creationId xmlns:p14="http://schemas.microsoft.com/office/powerpoint/2010/main" val="377985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48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1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9E6551CB-8B3D-4D17-B0C0-133160560E44}"/>
</file>

<file path=customXml/itemProps2.xml><?xml version="1.0" encoding="utf-8"?>
<ds:datastoreItem xmlns:ds="http://schemas.openxmlformats.org/officeDocument/2006/customXml" ds:itemID="{951A084D-914D-41FB-98C5-5423511F97B4}"/>
</file>

<file path=customXml/itemProps3.xml><?xml version="1.0" encoding="utf-8"?>
<ds:datastoreItem xmlns:ds="http://schemas.openxmlformats.org/officeDocument/2006/customXml" ds:itemID="{5D00F8A5-F313-467E-B086-7FBE72B7EEA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762</Words>
  <Application>Microsoft Office PowerPoint</Application>
  <PresentationFormat>Custom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Titillium</vt:lpstr>
      <vt:lpstr>Times New Roman</vt:lpstr>
      <vt:lpstr>Officeova tema</vt:lpstr>
      <vt:lpstr>1_Officeova tema</vt:lpstr>
      <vt:lpstr>PowerPoint Presentation</vt:lpstr>
      <vt:lpstr>ELEKTRONSKE KNJIGE ULAZNIH I IZLAZNIH FAKTURA (KUF I KIF) </vt:lpstr>
      <vt:lpstr>Svrha elektronskog dostavljanja podataka iz knjigovodstvenih evidencija </vt:lpstr>
      <vt:lpstr>Pravne pretpostavke</vt:lpstr>
      <vt:lpstr>Pravne pretpostavke</vt:lpstr>
      <vt:lpstr>POSTUPAK  DOSTAVLJANJA E-EVIDENCIJA</vt:lpstr>
      <vt:lpstr>Član 6. (Obaveza dostavljanja e-Evidencije)</vt:lpstr>
      <vt:lpstr>Član 7. (Dostavljanja e-Evidencije)</vt:lpstr>
      <vt:lpstr>SADRŽAJ  E-EVIDENCIJE</vt:lpstr>
      <vt:lpstr>SADRŽAJ  E-EVIDENCIJE</vt:lpstr>
      <vt:lpstr>Član 13. (Tehničko uputstvo)</vt:lpstr>
      <vt:lpstr>Izvoz KUF-a</vt:lpstr>
      <vt:lpstr>PowerPoint Presentation</vt:lpstr>
      <vt:lpstr>PowerPoint Presentation</vt:lpstr>
      <vt:lpstr>HVALA NA PAŽNJI!!!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334</cp:revision>
  <dcterms:created xsi:type="dcterms:W3CDTF">2018-04-13T10:50:08Z</dcterms:created>
  <dcterms:modified xsi:type="dcterms:W3CDTF">2020-02-04T10:34:12Z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