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12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3.xml" ContentType="application/vnd.openxmlformats-officedocument.presentationml.slide+xml"/>
  <Override PartName="/ppt/slides/slide19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Masters/slideMaster2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1.xml" ContentType="application/vnd.openxmlformats-officedocument.theme+xml"/>
  <Override PartName="/ppt/theme/themeOverride4.xml" ContentType="application/vnd.openxmlformats-officedocument.themeOverride+xml"/>
  <Override PartName="/ppt/theme/themeOverride6.xml" ContentType="application/vnd.openxmlformats-officedocument.themeOverride+xml"/>
  <Override PartName="/ppt/theme/themeOverride5.xml" ContentType="application/vnd.openxmlformats-officedocument.themeOverr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26"/>
  </p:notesMasterIdLst>
  <p:handoutMasterIdLst>
    <p:handoutMasterId r:id="rId27"/>
  </p:handoutMasterIdLst>
  <p:sldIdLst>
    <p:sldId id="312" r:id="rId3"/>
    <p:sldId id="287" r:id="rId4"/>
    <p:sldId id="288" r:id="rId5"/>
    <p:sldId id="289" r:id="rId6"/>
    <p:sldId id="306" r:id="rId7"/>
    <p:sldId id="290" r:id="rId8"/>
    <p:sldId id="292" r:id="rId9"/>
    <p:sldId id="291" r:id="rId10"/>
    <p:sldId id="293" r:id="rId11"/>
    <p:sldId id="295" r:id="rId12"/>
    <p:sldId id="299" r:id="rId13"/>
    <p:sldId id="300" r:id="rId14"/>
    <p:sldId id="301" r:id="rId15"/>
    <p:sldId id="302" r:id="rId16"/>
    <p:sldId id="303" r:id="rId17"/>
    <p:sldId id="298" r:id="rId18"/>
    <p:sldId id="305" r:id="rId19"/>
    <p:sldId id="307" r:id="rId20"/>
    <p:sldId id="308" r:id="rId21"/>
    <p:sldId id="309" r:id="rId22"/>
    <p:sldId id="310" r:id="rId23"/>
    <p:sldId id="311" r:id="rId24"/>
    <p:sldId id="313" r:id="rId25"/>
  </p:sldIdLst>
  <p:sldSz cx="12192000" cy="6858000"/>
  <p:notesSz cx="6858000" cy="9144000"/>
  <p:embeddedFontLst>
    <p:embeddedFont>
      <p:font typeface="Calibri" pitchFamily="34" charset="0"/>
      <p:regular r:id="rId28"/>
      <p:bold r:id="rId29"/>
      <p:italic r:id="rId30"/>
      <p:boldItalic r:id="rId31"/>
    </p:embeddedFont>
    <p:embeddedFont>
      <p:font typeface="Titillium" charset="-18"/>
      <p:regular r:id="rId32"/>
      <p:bold r:id="rId33"/>
      <p:italic r:id="rId34"/>
      <p:boldItalic r:id="rId35"/>
    </p:embeddedFont>
  </p:embeddedFontLst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9900"/>
    <a:srgbClr val="505050"/>
    <a:srgbClr val="F0F0F0"/>
    <a:srgbClr val="E1E1E1"/>
    <a:srgbClr val="AAAAAA"/>
    <a:srgbClr val="EBEBEB"/>
    <a:srgbClr val="878787"/>
    <a:srgbClr val="6E6E6E"/>
    <a:srgbClr val="4B4B4B"/>
    <a:srgbClr val="505F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6842" autoAdjust="0"/>
  </p:normalViewPr>
  <p:slideViewPr>
    <p:cSldViewPr snapToGrid="0">
      <p:cViewPr varScale="1">
        <p:scale>
          <a:sx n="74" d="100"/>
          <a:sy n="74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font" Target="fonts/font7.fntdata"/><Relationship Id="rId42" Type="http://schemas.openxmlformats.org/officeDocument/2006/relationships/customXml" Target="../customXml/item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2.fntdata"/><Relationship Id="rId41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5.fntdata"/><Relationship Id="rId37" Type="http://schemas.openxmlformats.org/officeDocument/2006/relationships/viewProps" Target="viewProps.xml"/><Relationship Id="rId40" Type="http://schemas.openxmlformats.org/officeDocument/2006/relationships/customXml" Target="../customXml/item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1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6.fntdata"/><Relationship Id="rId38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>
            <a:extLst>
              <a:ext uri="{FF2B5EF4-FFF2-40B4-BE49-F238E27FC236}">
                <a16:creationId xmlns="" xmlns:a16="http://schemas.microsoft.com/office/drawing/2014/main" id="{B8FE57F1-0EBE-4101-8124-16E94DAA0E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>
            <a:extLst>
              <a:ext uri="{FF2B5EF4-FFF2-40B4-BE49-F238E27FC236}">
                <a16:creationId xmlns="" xmlns:a16="http://schemas.microsoft.com/office/drawing/2014/main" id="{3EEFF766-AC8A-49B1-B5A6-C8AE59C9AE1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DA62B7-CD3C-4F8C-B615-E36FC6E6C300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="" xmlns:a16="http://schemas.microsoft.com/office/drawing/2014/main" id="{08128763-23DA-4BB2-8E74-E19C47F9D3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="" xmlns:a16="http://schemas.microsoft.com/office/drawing/2014/main" id="{25A459D4-A3D3-4A9E-84A5-7793B1A1F89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7464D-B868-4E3C-B471-75825E3C78B7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77019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35C0ED-BBD0-41F2-AE41-BDF3EC4FDD92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F1A50C-007C-4F5B-A82C-685F3663D62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91501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\\DISKSTATION\Mars\DataLab\ACC_konferenca_2020\PPT\naslovna_slika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Naslov 1">
            <a:extLst>
              <a:ext uri="{FF2B5EF4-FFF2-40B4-BE49-F238E27FC236}">
                <a16:creationId xmlns="" xmlns:a16="http://schemas.microsoft.com/office/drawing/2014/main" id="{7560DFBA-4227-4E47-874D-93115D8996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2100" y="1581150"/>
            <a:ext cx="9062742" cy="2552699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9" name="Označba mesta besedila 2">
            <a:extLst>
              <a:ext uri="{FF2B5EF4-FFF2-40B4-BE49-F238E27FC236}">
                <a16:creationId xmlns="" xmlns:a16="http://schemas.microsoft.com/office/drawing/2014/main" id="{D51D2D73-AEA7-457F-8777-68B2AA7E5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1624" y="4732338"/>
            <a:ext cx="9048751" cy="954087"/>
          </a:xfrm>
        </p:spPr>
        <p:txBody>
          <a:bodyPr>
            <a:normAutofit/>
          </a:bodyPr>
          <a:lstStyle>
            <a:lvl1pPr marL="0" indent="0">
              <a:buNone/>
              <a:defRPr sz="2800" i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cxnSp>
        <p:nvCxnSpPr>
          <p:cNvPr id="3" name="Raven povezovalnik 2"/>
          <p:cNvCxnSpPr/>
          <p:nvPr userDrawn="1"/>
        </p:nvCxnSpPr>
        <p:spPr>
          <a:xfrm>
            <a:off x="1695182" y="4343400"/>
            <a:ext cx="10496818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značba mesta besedila 2">
            <a:extLst>
              <a:ext uri="{FF2B5EF4-FFF2-40B4-BE49-F238E27FC236}">
                <a16:creationId xmlns="" xmlns:a16="http://schemas.microsoft.com/office/drawing/2014/main" id="{D51D2D73-AEA7-457F-8777-68B2AA7E5433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571625" y="5808664"/>
            <a:ext cx="9048751" cy="33496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E099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="" xmlns:a16="http://schemas.microsoft.com/office/drawing/2014/main" id="{858F5FC6-10C7-4175-9C8B-078315F33C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998" y="625451"/>
            <a:ext cx="6397686" cy="364320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="" xmlns:a16="http://schemas.microsoft.com/office/drawing/2014/main" id="{FB580FC0-EDF6-434B-A0BC-E9B6A2785F4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007" y="592065"/>
            <a:ext cx="945457" cy="456971"/>
          </a:xfrm>
          <a:prstGeom prst="rect">
            <a:avLst/>
          </a:prstGeom>
        </p:spPr>
      </p:pic>
      <p:cxnSp>
        <p:nvCxnSpPr>
          <p:cNvPr id="6" name="Raven povezovalnik 5">
            <a:extLst>
              <a:ext uri="{FF2B5EF4-FFF2-40B4-BE49-F238E27FC236}">
                <a16:creationId xmlns="" xmlns:a16="http://schemas.microsoft.com/office/drawing/2014/main" id="{A2339C80-2EC1-43F2-A67B-3A61B4FED23A}"/>
              </a:ext>
            </a:extLst>
          </p:cNvPr>
          <p:cNvCxnSpPr/>
          <p:nvPr userDrawn="1"/>
        </p:nvCxnSpPr>
        <p:spPr>
          <a:xfrm>
            <a:off x="8436384" y="614693"/>
            <a:ext cx="0" cy="41171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6990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5AA2AC55-BA59-423D-8B31-DA9B63D81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="" xmlns:a16="http://schemas.microsoft.com/office/drawing/2014/main" id="{FB046596-8794-440C-AD62-CA3AF52E6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="" xmlns:a16="http://schemas.microsoft.com/office/drawing/2014/main" id="{5053198D-988C-44C7-BE29-F0CED526D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="" xmlns:a16="http://schemas.microsoft.com/office/drawing/2014/main" id="{D42FA45D-2593-494C-940B-8FAB6B898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="" xmlns:a16="http://schemas.microsoft.com/office/drawing/2014/main" id="{4DC2E57E-E38D-435F-8C3A-D53F5AE50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87090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2FFB06F2-05D2-41B4-89EA-3902D6698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="" xmlns:a16="http://schemas.microsoft.com/office/drawing/2014/main" id="{F2815FD2-8AFD-48DE-B222-1317B92C4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="" xmlns:a16="http://schemas.microsoft.com/office/drawing/2014/main" id="{76372195-3997-4740-98D2-A0A016EE4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="" xmlns:a16="http://schemas.microsoft.com/office/drawing/2014/main" id="{5F207EF2-D002-4236-A5B9-38FCED01A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76015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5AA2AC55-BA59-423D-8B31-DA9B63D81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="" xmlns:a16="http://schemas.microsoft.com/office/drawing/2014/main" id="{FB046596-8794-440C-AD62-CA3AF52E6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="" xmlns:a16="http://schemas.microsoft.com/office/drawing/2014/main" id="{5053198D-988C-44C7-BE29-F0CED526D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="" xmlns:a16="http://schemas.microsoft.com/office/drawing/2014/main" id="{D42FA45D-2593-494C-940B-8FAB6B898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="" xmlns:a16="http://schemas.microsoft.com/office/drawing/2014/main" id="{4DC2E57E-E38D-435F-8C3A-D53F5AE50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68612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7560DFBA-4227-4E47-874D-93115D899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523622"/>
            <a:ext cx="97929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="" xmlns:a16="http://schemas.microsoft.com/office/drawing/2014/main" id="{D51D2D73-AEA7-457F-8777-68B2AA7E5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97929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="" xmlns:a16="http://schemas.microsoft.com/office/drawing/2014/main" id="{E7955856-4C75-4917-95FA-C80E06ECF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="" xmlns:a16="http://schemas.microsoft.com/office/drawing/2014/main" id="{EDAFD531-3553-4FC1-A60F-595458303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="" xmlns:a16="http://schemas.microsoft.com/office/drawing/2014/main" id="{019A160D-FFDA-4DE5-B2F3-4B0EEC8C8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54906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C48B3EEA-F304-4706-9175-65A1C4603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="" xmlns:a16="http://schemas.microsoft.com/office/drawing/2014/main" id="{150B39A2-4EAC-4D20-A45C-6208E9128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="" xmlns:a16="http://schemas.microsoft.com/office/drawing/2014/main" id="{2822F571-3BE1-4F7B-BA87-B9F7374E4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="" xmlns:a16="http://schemas.microsoft.com/office/drawing/2014/main" id="{B20153C2-A985-43BC-8128-603971FA1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  <p:sp>
        <p:nvSpPr>
          <p:cNvPr id="8" name="Označba mesta vsebine 2">
            <a:extLst>
              <a:ext uri="{FF2B5EF4-FFF2-40B4-BE49-F238E27FC236}">
                <a16:creationId xmlns="" xmlns:a16="http://schemas.microsoft.com/office/drawing/2014/main" id="{11D78F8E-9391-4A38-A7C5-E1317B547DA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819775" y="2346690"/>
            <a:ext cx="4800600" cy="3730429"/>
          </a:xfrm>
        </p:spPr>
        <p:txBody>
          <a:bodyPr/>
          <a:lstStyle/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9" name="Označba mesta vsebine 2">
            <a:extLst>
              <a:ext uri="{FF2B5EF4-FFF2-40B4-BE49-F238E27FC236}">
                <a16:creationId xmlns="" xmlns:a16="http://schemas.microsoft.com/office/drawing/2014/main" id="{11D78F8E-9391-4A38-A7C5-E1317B547DA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8200" y="2346690"/>
            <a:ext cx="4800600" cy="3730429"/>
          </a:xfrm>
        </p:spPr>
        <p:txBody>
          <a:bodyPr/>
          <a:lstStyle/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1721404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BC28BFEB-4FF7-4AFA-8555-D016D08B6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780587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="" xmlns:a16="http://schemas.microsoft.com/office/drawing/2014/main" id="{E1A57F84-2F04-4620-A242-37CF4DA82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="" xmlns:a16="http://schemas.microsoft.com/office/drawing/2014/main" id="{6331DE63-D988-4300-8080-284CAE0CF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="" xmlns:a16="http://schemas.microsoft.com/office/drawing/2014/main" id="{AFC5A5A8-8F32-4864-A09C-154187277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  <p:sp>
        <p:nvSpPr>
          <p:cNvPr id="12" name="Označba mesta besedila 2">
            <a:extLst>
              <a:ext uri="{FF2B5EF4-FFF2-40B4-BE49-F238E27FC236}">
                <a16:creationId xmlns="" xmlns:a16="http://schemas.microsoft.com/office/drawing/2014/main" id="{F7A55D0A-BE3A-454A-8C05-83DF3047AFF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821364" y="1809749"/>
            <a:ext cx="4799012" cy="695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13" name="Označba mesta vsebine 3">
            <a:extLst>
              <a:ext uri="{FF2B5EF4-FFF2-40B4-BE49-F238E27FC236}">
                <a16:creationId xmlns="" xmlns:a16="http://schemas.microsoft.com/office/drawing/2014/main" id="{EAC32D71-CF2B-47AE-A1DA-4DE94CA59E8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821363" y="2505075"/>
            <a:ext cx="4799012" cy="3571875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14" name="Označba mesta besedila 2">
            <a:extLst>
              <a:ext uri="{FF2B5EF4-FFF2-40B4-BE49-F238E27FC236}">
                <a16:creationId xmlns="" xmlns:a16="http://schemas.microsoft.com/office/drawing/2014/main" id="{F7A55D0A-BE3A-454A-8C05-83DF3047AFF8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839789" y="1809749"/>
            <a:ext cx="4799012" cy="695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15" name="Označba mesta vsebine 3">
            <a:extLst>
              <a:ext uri="{FF2B5EF4-FFF2-40B4-BE49-F238E27FC236}">
                <a16:creationId xmlns="" xmlns:a16="http://schemas.microsoft.com/office/drawing/2014/main" id="{EAC32D71-CF2B-47AE-A1DA-4DE94CA59E84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39788" y="2505075"/>
            <a:ext cx="4799012" cy="3571875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4275781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2FFB06F2-05D2-41B4-89EA-3902D6698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="" xmlns:a16="http://schemas.microsoft.com/office/drawing/2014/main" id="{F2815FD2-8AFD-48DE-B222-1317B92C4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="" xmlns:a16="http://schemas.microsoft.com/office/drawing/2014/main" id="{76372195-3997-4740-98D2-A0A016EE4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="" xmlns:a16="http://schemas.microsoft.com/office/drawing/2014/main" id="{5F207EF2-D002-4236-A5B9-38FCED01A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89499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="" xmlns:a16="http://schemas.microsoft.com/office/drawing/2014/main" id="{6C29583F-3FDF-4A61-BAA8-D47BF43A1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="" xmlns:a16="http://schemas.microsoft.com/office/drawing/2014/main" id="{60F3796B-136C-4861-9AD8-D0445B186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="" xmlns:a16="http://schemas.microsoft.com/office/drawing/2014/main" id="{7167D57B-432B-4E35-8CAB-DEE905F24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77722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0A8F0D71-E3FE-46E2-B901-751568DAE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="" xmlns:a16="http://schemas.microsoft.com/office/drawing/2014/main" id="{D7197F7A-5E57-4EA5-B41E-8926E42D1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2050" y="457201"/>
            <a:ext cx="5638800" cy="56197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="" xmlns:a16="http://schemas.microsoft.com/office/drawing/2014/main" id="{11FE7B85-B8B5-4A3A-BFD9-C33E11B9AA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3932237" cy="401955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="" xmlns:a16="http://schemas.microsoft.com/office/drawing/2014/main" id="{62167E7B-0CA1-42CE-8488-7DAF6A4EC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="" xmlns:a16="http://schemas.microsoft.com/office/drawing/2014/main" id="{C232E164-D8BB-40B4-A154-1E68CC106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="" xmlns:a16="http://schemas.microsoft.com/office/drawing/2014/main" id="{7D6177BE-2194-47A1-BCB1-48A7B94A8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47440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A8A27E8D-B117-485E-A4B1-9E831C575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="" xmlns:a16="http://schemas.microsoft.com/office/drawing/2014/main" id="{20F925CA-4295-49C1-A911-CE9E4231F7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72051" y="457200"/>
            <a:ext cx="5638800" cy="56197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="" xmlns:a16="http://schemas.microsoft.com/office/drawing/2014/main" id="{423180B6-7D14-4F6B-8327-C6997BF535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0195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="" xmlns:a16="http://schemas.microsoft.com/office/drawing/2014/main" id="{393CD4DC-D025-4B76-9897-8309D1F15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="" xmlns:a16="http://schemas.microsoft.com/office/drawing/2014/main" id="{991D6C27-D29E-4E4E-834A-85A6314BC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="" xmlns:a16="http://schemas.microsoft.com/office/drawing/2014/main" id="{E008B0D9-4983-4362-9926-6BF353093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87621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4B92842E-2625-4D06-92A2-A49E480A6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="" xmlns:a16="http://schemas.microsoft.com/office/drawing/2014/main" id="{0725B1D4-BBA4-49D5-BA5D-E9B1C97F52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="" xmlns:a16="http://schemas.microsoft.com/office/drawing/2014/main" id="{FF4BEF31-8A91-4C72-B33C-18A4B2A85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="" xmlns:a16="http://schemas.microsoft.com/office/drawing/2014/main" id="{97DD41C1-8712-4021-BA76-381789D7D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="" xmlns:a16="http://schemas.microsoft.com/office/drawing/2014/main" id="{821B2F5F-494B-4CE0-BC5A-BD593E818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34962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="" xmlns:a16="http://schemas.microsoft.com/office/drawing/2014/main" id="{E1054009-712C-47F3-923A-A0D4DD4FE9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848600" y="365125"/>
            <a:ext cx="2771775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="" xmlns:a16="http://schemas.microsoft.com/office/drawing/2014/main" id="{E7891B67-8BD1-4FC4-A620-7038C4F50E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6772275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="" xmlns:a16="http://schemas.microsoft.com/office/drawing/2014/main" id="{6FC2ABDD-0CA4-4291-B37A-7A1BC7731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="" xmlns:a16="http://schemas.microsoft.com/office/drawing/2014/main" id="{A9E43E92-14F1-4AF1-9D85-1B38CA4D9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="" xmlns:a16="http://schemas.microsoft.com/office/drawing/2014/main" id="{759638B2-E96E-460E-9BA0-B82BE9CDA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73319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="" xmlns:a16="http://schemas.microsoft.com/office/drawing/2014/main" id="{8CB9CE55-5D4C-4CBA-87CD-726A72899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="" xmlns:a16="http://schemas.microsoft.com/office/drawing/2014/main" id="{B0CE7D4E-A1AC-44CA-8FD9-966C76D8A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="" xmlns:a16="http://schemas.microsoft.com/office/drawing/2014/main" id="{C35C5949-B677-4035-9E5A-E39CBFD165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itillium" panose="00000500000000000000" pitchFamily="50" charset="-18"/>
              </a:defRPr>
            </a:lvl1pPr>
          </a:lstStyle>
          <a:p>
            <a:fld id="{F1E88D37-FAED-4AA9-B10C-C27A9056D248}" type="datetimeFigureOut">
              <a:rPr lang="sl-SI" smtClean="0"/>
              <a:pPr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="" xmlns:a16="http://schemas.microsoft.com/office/drawing/2014/main" id="{63DAF15D-EA68-4A88-AB63-31A34B428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itillium" panose="00000500000000000000" pitchFamily="50" charset="-18"/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="" xmlns:a16="http://schemas.microsoft.com/office/drawing/2014/main" id="{037D40CA-E39C-4D26-AC83-5E23F5B15F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itillium" panose="00000500000000000000" pitchFamily="50" charset="-18"/>
              </a:defRPr>
            </a:lvl1pPr>
          </a:lstStyle>
          <a:p>
            <a:fld id="{DED8E275-117B-4DC9-A33B-A88DFDEDAD1A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28904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itillium" panose="00000500000000000000" pitchFamily="50" charset="-18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tillium" panose="00000500000000000000" pitchFamily="50" charset="-1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otnik 6"/>
          <p:cNvSpPr/>
          <p:nvPr userDrawn="1"/>
        </p:nvSpPr>
        <p:spPr>
          <a:xfrm>
            <a:off x="11474506" y="0"/>
            <a:ext cx="717493" cy="6858000"/>
          </a:xfrm>
          <a:prstGeom prst="rect">
            <a:avLst/>
          </a:prstGeom>
          <a:solidFill>
            <a:srgbClr val="4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" name="Označba mesta naslova 1">
            <a:extLst>
              <a:ext uri="{FF2B5EF4-FFF2-40B4-BE49-F238E27FC236}">
                <a16:creationId xmlns="" xmlns:a16="http://schemas.microsoft.com/office/drawing/2014/main" id="{8CB9CE55-5D4C-4CBA-87CD-726A72899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8950"/>
            <a:ext cx="978664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="" xmlns:a16="http://schemas.microsoft.com/office/drawing/2014/main" id="{B0CE7D4E-A1AC-44CA-8FD9-966C76D8A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46744"/>
            <a:ext cx="9786642" cy="3733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="" xmlns:a16="http://schemas.microsoft.com/office/drawing/2014/main" id="{C35C5949-B677-4035-9E5A-E39CBFD165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88D37-FAED-4AA9-B10C-C27A9056D248}" type="datetimeFigureOut">
              <a:rPr lang="sl-SI" smtClean="0"/>
              <a:t>4. 02. 2020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="" xmlns:a16="http://schemas.microsoft.com/office/drawing/2014/main" id="{63DAF15D-EA68-4A88-AB63-31A34B428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9441" y="6356350"/>
            <a:ext cx="379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="" xmlns:a16="http://schemas.microsoft.com/office/drawing/2014/main" id="{037D40CA-E39C-4D26-AC83-5E23F5B15F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1856" y="6356350"/>
            <a:ext cx="2774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8E275-117B-4DC9-A33B-A88DFDEDAD1A}" type="slidenum">
              <a:rPr lang="sl-SI" smtClean="0"/>
              <a:t>‹#›</a:t>
            </a:fld>
            <a:endParaRPr lang="sl-SI"/>
          </a:p>
        </p:txBody>
      </p:sp>
      <p:pic>
        <p:nvPicPr>
          <p:cNvPr id="10" name="Slika 9">
            <a:extLst>
              <a:ext uri="{FF2B5EF4-FFF2-40B4-BE49-F238E27FC236}">
                <a16:creationId xmlns="" xmlns:a16="http://schemas.microsoft.com/office/drawing/2014/main" id="{85872F5A-0A0D-4C91-84EC-A3ACA9E2DB53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439300" y="3293283"/>
            <a:ext cx="4766552" cy="27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921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usersite.datalab.eu/Mojipodatki/EServices/tabid/315/language/bs-Latn-BA/Default.aspx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110989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548108" y="1342393"/>
            <a:ext cx="9062742" cy="3460281"/>
          </a:xfrm>
        </p:spPr>
        <p:txBody>
          <a:bodyPr>
            <a:noAutofit/>
          </a:bodyPr>
          <a:lstStyle/>
          <a:p>
            <a:r>
              <a:rPr lang="bs-Latn-BA" sz="34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OPTIMIZACIJA POSLOVANJA RAČUNOVODSTVENOG ODJELA/SERVISA UZ USLUGE EPOSLOVANJA DATALABA I BH TELECOMA: OD NARUDŽBE DO IMPLEMENTACIJE</a:t>
            </a:r>
            <a:r>
              <a:rPr lang="bs-Latn-BA" sz="3600" b="1" cap="all" dirty="0"/>
              <a:t/>
            </a:r>
            <a:br>
              <a:rPr lang="bs-Latn-BA" sz="3600" b="1" cap="all" dirty="0"/>
            </a:br>
            <a:endParaRPr lang="sl-SI" sz="3600" dirty="0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1562099" y="5041431"/>
            <a:ext cx="9048751" cy="954087"/>
          </a:xfrm>
        </p:spPr>
        <p:txBody>
          <a:bodyPr/>
          <a:lstStyle/>
          <a:p>
            <a:r>
              <a:rPr lang="sl-SI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Haris Džananović</a:t>
            </a:r>
          </a:p>
          <a:p>
            <a:endParaRPr lang="sl-SI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grada besedila 3"/>
          <p:cNvSpPr>
            <a:spLocks noGrp="1"/>
          </p:cNvSpPr>
          <p:nvPr>
            <p:ph type="body" idx="13"/>
          </p:nvPr>
        </p:nvSpPr>
        <p:spPr>
          <a:xfrm>
            <a:off x="1562100" y="5518944"/>
            <a:ext cx="9048751" cy="495490"/>
          </a:xfrm>
        </p:spPr>
        <p:txBody>
          <a:bodyPr>
            <a:normAutofit/>
          </a:bodyPr>
          <a:lstStyle/>
          <a:p>
            <a:r>
              <a:rPr lang="bs-Latn-B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Specijalista prodaje nadogradnje i hostinga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62870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Sadržaj prezentacije:</a:t>
            </a:r>
            <a:endParaRPr lang="sl-SI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838200" y="2094513"/>
            <a:ext cx="9786642" cy="3985271"/>
          </a:xfrm>
        </p:spPr>
        <p:txBody>
          <a:bodyPr>
            <a:noAutofit/>
          </a:bodyPr>
          <a:lstStyle/>
          <a:p>
            <a:pPr fontAlgn="base"/>
            <a:r>
              <a:rPr lang="bs-Latn-BA" sz="2600" dirty="0">
                <a:latin typeface="Arial" panose="020B0604020202020204" pitchFamily="34" charset="0"/>
                <a:cs typeface="Arial" panose="020B0604020202020204" pitchFamily="34" charset="0"/>
              </a:rPr>
              <a:t>Prednosti novih verzija programa PANTHEON u poslovnim procesima</a:t>
            </a:r>
          </a:p>
          <a:p>
            <a:pPr fontAlgn="base"/>
            <a:r>
              <a:rPr lang="bs-Latn-BA" sz="2600" dirty="0">
                <a:latin typeface="Arial" panose="020B0604020202020204" pitchFamily="34" charset="0"/>
                <a:cs typeface="Arial" panose="020B0604020202020204" pitchFamily="34" charset="0"/>
              </a:rPr>
              <a:t>ePoslovanje</a:t>
            </a:r>
          </a:p>
          <a:p>
            <a:pPr marL="742950" lvl="1" indent="-285750" fontAlgn="base">
              <a:buFontTx/>
              <a:buChar char="-"/>
            </a:pPr>
            <a:r>
              <a:rPr lang="bs-Latn-BA" sz="2600" dirty="0">
                <a:latin typeface="Arial" panose="020B0604020202020204" pitchFamily="34" charset="0"/>
                <a:cs typeface="Arial" panose="020B0604020202020204" pitchFamily="34" charset="0"/>
              </a:rPr>
              <a:t>PANTHEON workflow</a:t>
            </a:r>
          </a:p>
          <a:p>
            <a:pPr marL="742950" lvl="1" indent="-285750" fontAlgn="base">
              <a:buFontTx/>
              <a:buChar char="-"/>
            </a:pPr>
            <a:r>
              <a:rPr lang="bs-Latn-BA" sz="2600" dirty="0">
                <a:latin typeface="Arial" panose="020B0604020202020204" pitchFamily="34" charset="0"/>
                <a:cs typeface="Arial" panose="020B0604020202020204" pitchFamily="34" charset="0"/>
              </a:rPr>
              <a:t>eDokumentacija</a:t>
            </a:r>
          </a:p>
          <a:p>
            <a:pPr marL="742950" lvl="1" indent="-285750" fontAlgn="base">
              <a:buFontTx/>
              <a:buChar char="-"/>
            </a:pPr>
            <a:r>
              <a:rPr lang="bs-Latn-BA" sz="2600" dirty="0">
                <a:latin typeface="Arial" panose="020B0604020202020204" pitchFamily="34" charset="0"/>
                <a:cs typeface="Arial" panose="020B0604020202020204" pitchFamily="34" charset="0"/>
              </a:rPr>
              <a:t>eKnjiženje</a:t>
            </a:r>
          </a:p>
          <a:p>
            <a:pPr marL="742950" lvl="1" indent="-285750" fontAlgn="base">
              <a:buFontTx/>
              <a:buChar char="-"/>
            </a:pPr>
            <a:r>
              <a:rPr lang="bs-Latn-BA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eSigurnosna </a:t>
            </a:r>
            <a:r>
              <a:rPr lang="bs-Latn-BA" sz="2600" dirty="0">
                <a:latin typeface="Arial" panose="020B0604020202020204" pitchFamily="34" charset="0"/>
                <a:cs typeface="Arial" panose="020B0604020202020204" pitchFamily="34" charset="0"/>
              </a:rPr>
              <a:t>kopija</a:t>
            </a:r>
          </a:p>
          <a:p>
            <a:pPr fontAlgn="base"/>
            <a:r>
              <a:rPr lang="bs-Latn-BA" sz="2600" dirty="0">
                <a:latin typeface="Arial" panose="020B0604020202020204" pitchFamily="34" charset="0"/>
                <a:cs typeface="Arial" panose="020B0604020202020204" pitchFamily="34" charset="0"/>
              </a:rPr>
              <a:t>Kako naručiti usluge </a:t>
            </a:r>
            <a:r>
              <a:rPr lang="bs-Latn-BA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e-poslovanja i koji su preduslovi </a:t>
            </a:r>
            <a:endParaRPr lang="bs-Latn-BA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bs-Latn-BA" sz="2600" dirty="0">
                <a:latin typeface="Arial" panose="020B0604020202020204" pitchFamily="34" charset="0"/>
                <a:cs typeface="Arial" panose="020B0604020202020204" pitchFamily="34" charset="0"/>
              </a:rPr>
              <a:t>Uloga BH Telecoma i sigurnost podataka</a:t>
            </a:r>
          </a:p>
          <a:p>
            <a:pPr marL="0" indent="0">
              <a:buNone/>
            </a:pPr>
            <a:endParaRPr lang="sl-SI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53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931196"/>
            <a:ext cx="9046247" cy="820332"/>
          </a:xfrm>
        </p:spPr>
        <p:txBody>
          <a:bodyPr>
            <a:normAutofit fontScale="90000"/>
          </a:bodyPr>
          <a:lstStyle/>
          <a:p>
            <a:r>
              <a:rPr lang="bs-Latn-BA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PANTHEON ePoslovanje</a:t>
            </a:r>
            <a:r>
              <a:rPr lang="bs-Latn-B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s-Latn-B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s-Latn-BA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1880315"/>
            <a:ext cx="9792992" cy="3797211"/>
          </a:xfrm>
        </p:spPr>
        <p:txBody>
          <a:bodyPr>
            <a:normAutofit fontScale="92500" lnSpcReduction="10000"/>
          </a:bodyPr>
          <a:lstStyle/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bs-Latn-BA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Omogućava nam niz prednosti:</a:t>
            </a:r>
          </a:p>
          <a:p>
            <a:pPr fontAlgn="base"/>
            <a:endParaRPr lang="bs-Latn-BA" sz="2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fontAlgn="base">
              <a:buFont typeface="Arial" panose="020B0604020202020204" pitchFamily="34" charset="0"/>
              <a:buChar char="•"/>
            </a:pPr>
            <a:r>
              <a:rPr lang="bs-Latn-BA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Brzinu poslovanja</a:t>
            </a:r>
          </a:p>
          <a:p>
            <a:pPr marL="914400" lvl="1" indent="-457200" fontAlgn="base">
              <a:buFont typeface="Arial" panose="020B0604020202020204" pitchFamily="34" charset="0"/>
              <a:buChar char="•"/>
            </a:pPr>
            <a:r>
              <a:rPr lang="bs-Latn-BA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Veća prilagodljivost promjenama na tržištu</a:t>
            </a:r>
          </a:p>
          <a:p>
            <a:pPr marL="914400" lvl="1" indent="-457200" fontAlgn="base">
              <a:buFont typeface="Arial" panose="020B0604020202020204" pitchFamily="34" charset="0"/>
              <a:buChar char="•"/>
            </a:pPr>
            <a:r>
              <a:rPr lang="bs-Latn-BA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Tačnije i dostupnije informacije</a:t>
            </a:r>
          </a:p>
          <a:p>
            <a:pPr marL="914400" lvl="1" indent="-457200" fontAlgn="base">
              <a:buFont typeface="Arial" panose="020B0604020202020204" pitchFamily="34" charset="0"/>
              <a:buChar char="•"/>
            </a:pPr>
            <a:r>
              <a:rPr lang="bs-Latn-BA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Digitalno poslovanje</a:t>
            </a:r>
          </a:p>
          <a:p>
            <a:pPr marL="914400" lvl="1" indent="-457200" fontAlgn="base">
              <a:buFont typeface="Arial" panose="020B0604020202020204" pitchFamily="34" charset="0"/>
              <a:buChar char="•"/>
            </a:pPr>
            <a:r>
              <a:rPr lang="bs-Latn-BA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Brojne uštede (papira, registratora,ormara za skladištenje, servera, prostora, poštanskih usluga,niže troškove fizičkog rada)</a:t>
            </a:r>
          </a:p>
          <a:p>
            <a:pPr fontAlgn="base"/>
            <a:r>
              <a:rPr lang="bs-Latn-BA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bs-Latn-BA" sz="2600" dirty="0"/>
          </a:p>
        </p:txBody>
      </p:sp>
    </p:spTree>
    <p:extLst>
      <p:ext uri="{BB962C8B-B14F-4D97-AF65-F5344CB8AC3E}">
        <p14:creationId xmlns:p14="http://schemas.microsoft.com/office/powerpoint/2010/main" val="384371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931196"/>
            <a:ext cx="9046247" cy="820332"/>
          </a:xfrm>
        </p:spPr>
        <p:txBody>
          <a:bodyPr>
            <a:normAutofit fontScale="90000"/>
          </a:bodyPr>
          <a:lstStyle/>
          <a:p>
            <a:r>
              <a:rPr lang="bs-Latn-BA" sz="4000" dirty="0">
                <a:latin typeface="Arial" panose="020B0604020202020204" pitchFamily="34" charset="0"/>
                <a:cs typeface="Arial" panose="020B0604020202020204" pitchFamily="34" charset="0"/>
              </a:rPr>
              <a:t>PANTHEON workflow</a:t>
            </a:r>
            <a:r>
              <a:rPr lang="bs-Latn-B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s-Latn-B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s-Latn-BA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1751528"/>
            <a:ext cx="9792992" cy="4443212"/>
          </a:xfrm>
        </p:spPr>
        <p:txBody>
          <a:bodyPr>
            <a:normAutofit fontScale="92500" lnSpcReduction="10000"/>
          </a:bodyPr>
          <a:lstStyle/>
          <a:p>
            <a:pPr marL="457200" indent="-457200" fontAlgn="base">
              <a:buFont typeface="Arial" panose="020B0604020202020204" pitchFamily="34" charset="0"/>
              <a:buChar char="•"/>
            </a:pPr>
            <a:endParaRPr lang="bs-Latn-BA" sz="2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bs-Latn-BA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Bolju </a:t>
            </a:r>
            <a:r>
              <a:rPr lang="bs-Latn-BA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kontrolu nad procesima u </a:t>
            </a:r>
            <a:r>
              <a:rPr lang="bs-Latn-BA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preduzeću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bs-Latn-BA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Automatizacija svih redovnij procesa prijema pošte,obračuna </a:t>
            </a:r>
            <a:br>
              <a:rPr lang="bs-Latn-BA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s-Latn-BA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PDV-a,plate,amortizacije, zaključka godine i sl.)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bs-Latn-BA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Lakši </a:t>
            </a:r>
            <a:r>
              <a:rPr lang="bs-Latn-BA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brži pristup do podataka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bs-Latn-BA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Maksimalnu </a:t>
            </a:r>
            <a:r>
              <a:rPr lang="bs-Latn-BA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iskorištenost vremena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bs-Latn-BA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Poboljšanu </a:t>
            </a:r>
            <a:r>
              <a:rPr lang="bs-Latn-BA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produktivnost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bs-Latn-BA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Bespapirno </a:t>
            </a:r>
            <a:r>
              <a:rPr lang="bs-Latn-BA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potvrđivanje dokumenata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bs-Latn-BA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Automatsko </a:t>
            </a:r>
            <a:r>
              <a:rPr lang="bs-Latn-BA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dodijeljivanje zadataka odgovornim osobama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bs-Latn-BA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Automatska </a:t>
            </a:r>
            <a:r>
              <a:rPr lang="bs-Latn-BA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obavještenja iz PANTHEON-a putem e-pošte o statusu i aktivnostima procesa</a:t>
            </a:r>
          </a:p>
          <a:p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53424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931196"/>
            <a:ext cx="9046247" cy="820332"/>
          </a:xfrm>
        </p:spPr>
        <p:txBody>
          <a:bodyPr>
            <a:normAutofit fontScale="90000"/>
          </a:bodyPr>
          <a:lstStyle/>
          <a:p>
            <a:r>
              <a:rPr lang="bs-Latn-BA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eDokumentacija</a:t>
            </a:r>
            <a:r>
              <a:rPr lang="bs-Latn-B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s-Latn-B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s-Latn-BA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1880315"/>
            <a:ext cx="9792992" cy="4365939"/>
          </a:xfrm>
        </p:spPr>
        <p:txBody>
          <a:bodyPr>
            <a:normAutofit/>
          </a:bodyPr>
          <a:lstStyle/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bs-Latn-BA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eDokumentacija predstavlja skladištenje cjelokupne dokumentacije koju </a:t>
            </a:r>
            <a:r>
              <a:rPr lang="bs-Latn-BA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kompanija koristi</a:t>
            </a:r>
            <a:endParaRPr lang="bs-Latn-BA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endParaRPr lang="bs-Latn-BA" sz="2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fontAlgn="base">
              <a:buFont typeface="Arial" panose="020B0604020202020204" pitchFamily="34" charset="0"/>
              <a:buChar char="•"/>
            </a:pPr>
            <a:r>
              <a:rPr lang="bs-Latn-BA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Ulazna izlazna pošta</a:t>
            </a:r>
          </a:p>
          <a:p>
            <a:pPr marL="914400" lvl="1" indent="-457200" fontAlgn="base">
              <a:buFont typeface="Arial" panose="020B0604020202020204" pitchFamily="34" charset="0"/>
              <a:buChar char="•"/>
            </a:pPr>
            <a:r>
              <a:rPr lang="bs-Latn-BA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Računovodstvena dokumentacija</a:t>
            </a:r>
          </a:p>
          <a:p>
            <a:pPr marL="914400" lvl="1" indent="-457200" fontAlgn="base">
              <a:buFont typeface="Arial" panose="020B0604020202020204" pitchFamily="34" charset="0"/>
              <a:buChar char="•"/>
            </a:pPr>
            <a:r>
              <a:rPr lang="bs-Latn-BA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Komercijalna dokumentacija</a:t>
            </a:r>
          </a:p>
          <a:p>
            <a:pPr marL="914400" lvl="1" indent="-457200" fontAlgn="base">
              <a:buFont typeface="Arial" panose="020B0604020202020204" pitchFamily="34" charset="0"/>
              <a:buChar char="•"/>
            </a:pPr>
            <a:r>
              <a:rPr lang="bs-Latn-BA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Tehnička dokumentacia</a:t>
            </a:r>
          </a:p>
          <a:p>
            <a:pPr marL="914400" lvl="1" indent="-457200" fontAlgn="base">
              <a:buFont typeface="Arial" panose="020B0604020202020204" pitchFamily="34" charset="0"/>
              <a:buChar char="•"/>
            </a:pPr>
            <a:r>
              <a:rPr lang="bs-Latn-BA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Ostala dokumentacija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endParaRPr lang="bs-Latn-BA" sz="2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4357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931196"/>
            <a:ext cx="9046247" cy="820332"/>
          </a:xfrm>
        </p:spPr>
        <p:txBody>
          <a:bodyPr>
            <a:normAutofit fontScale="90000"/>
          </a:bodyPr>
          <a:lstStyle/>
          <a:p>
            <a:r>
              <a:rPr lang="bs-Latn-BA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eKnjiženje</a:t>
            </a:r>
            <a:r>
              <a:rPr lang="bs-Latn-B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s-Latn-B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s-Latn-BA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1880315"/>
            <a:ext cx="9792992" cy="3797211"/>
          </a:xfrm>
        </p:spPr>
        <p:txBody>
          <a:bodyPr>
            <a:normAutofit/>
          </a:bodyPr>
          <a:lstStyle/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bs-Latn-BA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Nema više prekucavanja! </a:t>
            </a:r>
            <a:endParaRPr lang="bs-Latn-BA" sz="2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bs-Latn-BA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eKnjiženje </a:t>
            </a:r>
            <a:r>
              <a:rPr lang="bs-Latn-BA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sistem za prepoznavanje sadržaja skeniranih računa odnosno dokumenata u PDF </a:t>
            </a:r>
            <a:r>
              <a:rPr lang="bs-Latn-BA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ili drugi oblik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bs-Latn-BA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OCR (Optical Character Recognition)</a:t>
            </a:r>
          </a:p>
          <a:p>
            <a:pPr fontAlgn="base"/>
            <a:r>
              <a:rPr lang="bs-Latn-B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 preporučujemo korištenje usluge eKnjiženje?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bs-Latn-BA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Računovodstvenim servisima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bs-Latn-BA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Kompanijama koje </a:t>
            </a:r>
            <a:r>
              <a:rPr lang="bs-Latn-BA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žele automatizirati unos </a:t>
            </a:r>
            <a:r>
              <a:rPr lang="bs-Latn-BA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primljenih </a:t>
            </a:r>
            <a:r>
              <a:rPr lang="bs-Latn-BA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računa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bs-Latn-BA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svima koji žele izbjeći dugotrajno </a:t>
            </a:r>
            <a:r>
              <a:rPr lang="bs-Latn-BA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prekucavanje  </a:t>
            </a:r>
            <a:r>
              <a:rPr lang="bs-Latn-BA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dokumenata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endParaRPr lang="bs-Latn-BA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4475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931196"/>
            <a:ext cx="9046247" cy="820332"/>
          </a:xfrm>
        </p:spPr>
        <p:txBody>
          <a:bodyPr>
            <a:normAutofit fontScale="90000"/>
          </a:bodyPr>
          <a:lstStyle/>
          <a:p>
            <a:r>
              <a:rPr lang="bs-Latn-BA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Sigurnosna kopija</a:t>
            </a:r>
            <a:r>
              <a:rPr lang="bs-Latn-B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s-Latn-B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s-Latn-BA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1880315"/>
            <a:ext cx="9792992" cy="4237150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bs-Latn-BA" sz="3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Koja je cijena gubitka podataka</a:t>
            </a:r>
            <a:r>
              <a:rPr lang="bs-Latn-BA" sz="3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bs-Latn-BA" sz="3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bs-Latn-B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Podaci su jezgro svake kompanije  i gubljenje bilo koje količine podataka predstavlja ozbiljan problem u poslovanju kompanije. </a:t>
            </a:r>
          </a:p>
          <a:p>
            <a:pPr fontAlgn="base"/>
            <a:r>
              <a:rPr lang="bs-Latn-B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Gubitak podataka može imati ozbiljne  i trajne posljedice na :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bs-Latn-B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Gubitak produktivnosti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bs-Latn-B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Propuštanje ili kašnjenje u isporuci 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bs-Latn-B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Zaostala plaćanja, kao i nedostak uvida u dospjela potraživanja i slično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bs-Latn-B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Troškovi u slućaju mogućnosti  povrata podataka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bs-Latn-B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Povećanje ostalih troškova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endParaRPr lang="bs-Latn-BA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837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931196"/>
            <a:ext cx="9046247" cy="820332"/>
          </a:xfrm>
        </p:spPr>
        <p:txBody>
          <a:bodyPr>
            <a:normAutofit fontScale="90000"/>
          </a:bodyPr>
          <a:lstStyle/>
          <a:p>
            <a:r>
              <a:rPr lang="bs-Latn-BA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Sigurnosna kopija</a:t>
            </a:r>
            <a:r>
              <a:rPr lang="bs-Latn-B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s-Latn-B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s-Latn-BA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8477" y="1906072"/>
            <a:ext cx="9792992" cy="4237150"/>
          </a:xfrm>
        </p:spPr>
        <p:txBody>
          <a:bodyPr>
            <a:normAutofit/>
          </a:bodyPr>
          <a:lstStyle/>
          <a:p>
            <a:pPr fontAlgn="base"/>
            <a:r>
              <a:rPr lang="bs-Latn-BA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Šta može uzrokovati gubitak podataka?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bs-Latn-BA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Ljudski faktor u obliku slučajnog brisanja i uništavanja podataka, pogrešnog formatiranja diska, administracijske greške, lošeg rukovanja računarom ili fižičkim oštećenjem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bs-Latn-BA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Uništenje usljed  neispravnosti sistema električnih sistema 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bs-Latn-BA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Softverke korupcije 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bs-Latn-BA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Računarski virusi, hakerski napadi ili krađe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bs-Latn-BA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Prirodne katastrofe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endParaRPr lang="bs-Latn-BA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0777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931196"/>
            <a:ext cx="9046247" cy="820332"/>
          </a:xfrm>
        </p:spPr>
        <p:txBody>
          <a:bodyPr>
            <a:normAutofit fontScale="90000"/>
          </a:bodyPr>
          <a:lstStyle/>
          <a:p>
            <a:r>
              <a:rPr lang="bs-Latn-BA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Sigurnosna kopija</a:t>
            </a:r>
            <a:r>
              <a:rPr lang="bs-Latn-B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s-Latn-B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s-Latn-BA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9781" y="2021982"/>
            <a:ext cx="9792992" cy="4237150"/>
          </a:xfrm>
        </p:spPr>
        <p:txBody>
          <a:bodyPr>
            <a:normAutofit/>
          </a:bodyPr>
          <a:lstStyle/>
          <a:p>
            <a:r>
              <a:rPr lang="bs-Latn-BA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PANTHEON rješenje sigurnosne kopije u cloudu </a:t>
            </a:r>
          </a:p>
          <a:p>
            <a:endParaRPr lang="bs-Latn-BA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bs-Latn-BA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bs-Latn-BA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PANTHEON </a:t>
            </a:r>
            <a:r>
              <a:rPr lang="bs-Latn-BA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Onpremise korisnici</a:t>
            </a:r>
          </a:p>
          <a:p>
            <a:endParaRPr lang="bs-Latn-BA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bs-Latn-BA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PANTHEON </a:t>
            </a:r>
            <a:r>
              <a:rPr lang="bs-Latn-BA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Cloud </a:t>
            </a:r>
            <a:r>
              <a:rPr lang="bs-Latn-BA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korisnici</a:t>
            </a:r>
          </a:p>
          <a:p>
            <a:endParaRPr lang="bs-Latn-BA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087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F8EFAD-A7B0-442C-BEC1-D47DED686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2739"/>
            <a:ext cx="10515600" cy="1325563"/>
          </a:xfrm>
        </p:spPr>
        <p:txBody>
          <a:bodyPr>
            <a:normAutofit/>
          </a:bodyPr>
          <a:lstStyle/>
          <a:p>
            <a:r>
              <a:rPr lang="bs-Latn-BA" sz="2800" b="1" dirty="0">
                <a:latin typeface="Arial" panose="020B0604020202020204" pitchFamily="34" charset="0"/>
                <a:cs typeface="Arial" panose="020B0604020202020204" pitchFamily="34" charset="0"/>
              </a:rPr>
              <a:t>Šta PANTHEON radi u pozadini?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E95313E-3BA5-4C95-9D0B-17372B45A0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919" y="2829332"/>
            <a:ext cx="1368000" cy="1368000"/>
          </a:xfrm>
          <a:prstGeom prst="rect">
            <a:avLst/>
          </a:prstGeom>
        </p:spPr>
      </p:pic>
      <p:pic>
        <p:nvPicPr>
          <p:cNvPr id="5" name="Picture 2" descr="PANTHEON">
            <a:extLst>
              <a:ext uri="{FF2B5EF4-FFF2-40B4-BE49-F238E27FC236}">
                <a16:creationId xmlns:a16="http://schemas.microsoft.com/office/drawing/2014/main" xmlns="" id="{8E069034-4F0E-4C06-9204-B17713370B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403"/>
          <a:stretch/>
        </p:blipFill>
        <p:spPr bwMode="auto">
          <a:xfrm>
            <a:off x="1880594" y="4044866"/>
            <a:ext cx="709764" cy="64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AEB00199-8974-4B0F-B80E-EE917B7059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796589" y="2712361"/>
            <a:ext cx="1642574" cy="1656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97907EC-54F0-4A63-B0ED-6F456CCEDB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5166" y="2565000"/>
            <a:ext cx="2032598" cy="172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AF681F2C-3ECE-449F-BFB1-FF71B1E2015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767" y="2703332"/>
            <a:ext cx="1752314" cy="162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A08B6E8-EA77-4AA7-9081-F4B7E800B2B3}"/>
              </a:ext>
            </a:extLst>
          </p:cNvPr>
          <p:cNvSpPr txBox="1"/>
          <p:nvPr/>
        </p:nvSpPr>
        <p:spPr>
          <a:xfrm>
            <a:off x="9067411" y="4734093"/>
            <a:ext cx="2105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>
                <a:latin typeface="Arial" panose="020B0604020202020204" pitchFamily="34" charset="0"/>
                <a:cs typeface="Arial" panose="020B0604020202020204" pitchFamily="34" charset="0"/>
              </a:rPr>
              <a:t>Prenos sigurnosne kopije na Telekom server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5ACB007-51D2-41E3-8085-DDF364A3D19A}"/>
              </a:ext>
            </a:extLst>
          </p:cNvPr>
          <p:cNvSpPr txBox="1"/>
          <p:nvPr/>
        </p:nvSpPr>
        <p:spPr>
          <a:xfrm>
            <a:off x="3565363" y="4734093"/>
            <a:ext cx="2105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>
                <a:latin typeface="Arial" panose="020B0604020202020204" pitchFamily="34" charset="0"/>
                <a:cs typeface="Arial" panose="020B0604020202020204" pitchFamily="34" charset="0"/>
              </a:rPr>
              <a:t>Mogućnost enkripcije prije kompresije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67A1EC9-F61B-4E12-BEC4-744A80F8BC16}"/>
              </a:ext>
            </a:extLst>
          </p:cNvPr>
          <p:cNvSpPr txBox="1"/>
          <p:nvPr/>
        </p:nvSpPr>
        <p:spPr>
          <a:xfrm>
            <a:off x="6325166" y="4691857"/>
            <a:ext cx="2080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>
                <a:latin typeface="Arial" panose="020B0604020202020204" pitchFamily="34" charset="0"/>
                <a:cs typeface="Arial" panose="020B0604020202020204" pitchFamily="34" charset="0"/>
              </a:rPr>
              <a:t>Kompresija u manji format (7z)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FD61B67-706B-432C-B723-A74E0A02C4E1}"/>
              </a:ext>
            </a:extLst>
          </p:cNvPr>
          <p:cNvSpPr txBox="1"/>
          <p:nvPr/>
        </p:nvSpPr>
        <p:spPr>
          <a:xfrm>
            <a:off x="800801" y="4734093"/>
            <a:ext cx="2105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>
                <a:latin typeface="Arial" panose="020B0604020202020204" pitchFamily="34" charset="0"/>
                <a:cs typeface="Arial" panose="020B0604020202020204" pitchFamily="34" charset="0"/>
              </a:rPr>
              <a:t>Snimanje cijele PANTHEON baze podataka</a:t>
            </a:r>
          </a:p>
        </p:txBody>
      </p:sp>
      <p:sp>
        <p:nvSpPr>
          <p:cNvPr id="3" name="Rectangle 2"/>
          <p:cNvSpPr/>
          <p:nvPr/>
        </p:nvSpPr>
        <p:spPr>
          <a:xfrm>
            <a:off x="978389" y="653548"/>
            <a:ext cx="38523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sz="3600" dirty="0">
                <a:latin typeface="Arial" panose="020B0604020202020204" pitchFamily="34" charset="0"/>
                <a:cs typeface="Arial" panose="020B0604020202020204" pitchFamily="34" charset="0"/>
              </a:rPr>
              <a:t>Sigurnosna kopija</a:t>
            </a:r>
            <a:endParaRPr lang="bs-Latn-BA" sz="3600" dirty="0"/>
          </a:p>
        </p:txBody>
      </p:sp>
    </p:spTree>
    <p:extLst>
      <p:ext uri="{BB962C8B-B14F-4D97-AF65-F5344CB8AC3E}">
        <p14:creationId xmlns:p14="http://schemas.microsoft.com/office/powerpoint/2010/main" val="50928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5604F8B-5544-4510-BE3B-5A6D22C63D9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812" y="2266466"/>
            <a:ext cx="2124000" cy="2124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3A7262C-100D-45B9-B481-4A01A9844032}"/>
              </a:ext>
            </a:extLst>
          </p:cNvPr>
          <p:cNvSpPr txBox="1"/>
          <p:nvPr/>
        </p:nvSpPr>
        <p:spPr>
          <a:xfrm>
            <a:off x="3285147" y="3424995"/>
            <a:ext cx="2342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Backup DB u cloud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319C543-63CE-40AB-BCCD-CA16B615E5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6048" y="3889175"/>
            <a:ext cx="1190476" cy="12952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A9B1929-F671-4235-AC11-DD5ECA2784C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237" y="2232423"/>
            <a:ext cx="2124000" cy="2124000"/>
          </a:xfrm>
          <a:prstGeom prst="rect">
            <a:avLst/>
          </a:prstGeom>
        </p:spPr>
      </p:pic>
      <p:pic>
        <p:nvPicPr>
          <p:cNvPr id="8" name="Picture 2" descr="PANTHEON">
            <a:extLst>
              <a:ext uri="{FF2B5EF4-FFF2-40B4-BE49-F238E27FC236}">
                <a16:creationId xmlns:a16="http://schemas.microsoft.com/office/drawing/2014/main" xmlns="" id="{DAF88D0E-7732-498F-A4B2-71AB21831E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403"/>
          <a:stretch/>
        </p:blipFill>
        <p:spPr bwMode="auto">
          <a:xfrm>
            <a:off x="7641739" y="3360916"/>
            <a:ext cx="1129440" cy="102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0A09CD2-AFF1-4CDA-9151-E29CD0D68FC3}"/>
              </a:ext>
            </a:extLst>
          </p:cNvPr>
          <p:cNvSpPr txBox="1"/>
          <p:nvPr/>
        </p:nvSpPr>
        <p:spPr>
          <a:xfrm>
            <a:off x="9098512" y="3447985"/>
            <a:ext cx="2342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Restore DB iz cloud-a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ED691CC-33FB-4A28-B0EB-8BF83C9AEF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993" y="3960603"/>
            <a:ext cx="1161905" cy="1152381"/>
          </a:xfrm>
          <a:prstGeom prst="rect">
            <a:avLst/>
          </a:prstGeom>
        </p:spPr>
      </p:pic>
      <p:sp>
        <p:nvSpPr>
          <p:cNvPr id="11" name="Down Arrow 10">
            <a:extLst>
              <a:ext uri="{FF2B5EF4-FFF2-40B4-BE49-F238E27FC236}">
                <a16:creationId xmlns:a16="http://schemas.microsoft.com/office/drawing/2014/main" xmlns="" id="{C20511AF-B9A6-4695-B0F1-6614DD56C389}"/>
              </a:ext>
            </a:extLst>
          </p:cNvPr>
          <p:cNvSpPr/>
          <p:nvPr/>
        </p:nvSpPr>
        <p:spPr>
          <a:xfrm rot="10800000">
            <a:off x="1002058" y="2682653"/>
            <a:ext cx="899623" cy="15306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2" name="Down Arrow 15">
            <a:extLst>
              <a:ext uri="{FF2B5EF4-FFF2-40B4-BE49-F238E27FC236}">
                <a16:creationId xmlns:a16="http://schemas.microsoft.com/office/drawing/2014/main" xmlns="" id="{7268AAAD-9B82-470F-AC13-6777C7EE4DC6}"/>
              </a:ext>
            </a:extLst>
          </p:cNvPr>
          <p:cNvSpPr/>
          <p:nvPr/>
        </p:nvSpPr>
        <p:spPr>
          <a:xfrm>
            <a:off x="6280213" y="2741403"/>
            <a:ext cx="899623" cy="15306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D6BDDD95-5721-4AC1-9269-9A873CB9F0A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386" y="2232423"/>
            <a:ext cx="2124000" cy="2124000"/>
          </a:xfrm>
          <a:prstGeom prst="rect">
            <a:avLst/>
          </a:prstGeom>
        </p:spPr>
      </p:pic>
      <p:sp>
        <p:nvSpPr>
          <p:cNvPr id="14" name="Down Arrow 10">
            <a:extLst>
              <a:ext uri="{FF2B5EF4-FFF2-40B4-BE49-F238E27FC236}">
                <a16:creationId xmlns:a16="http://schemas.microsoft.com/office/drawing/2014/main" xmlns="" id="{B94708AB-D9BD-44FA-B41E-3342585A43FE}"/>
              </a:ext>
            </a:extLst>
          </p:cNvPr>
          <p:cNvSpPr/>
          <p:nvPr/>
        </p:nvSpPr>
        <p:spPr>
          <a:xfrm rot="10800000">
            <a:off x="980323" y="2659663"/>
            <a:ext cx="899623" cy="15306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15" name="Picture 2" descr="PANTHEON">
            <a:extLst>
              <a:ext uri="{FF2B5EF4-FFF2-40B4-BE49-F238E27FC236}">
                <a16:creationId xmlns:a16="http://schemas.microsoft.com/office/drawing/2014/main" xmlns="" id="{84D5622D-78A3-4187-94F4-6754A66261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403"/>
          <a:stretch/>
        </p:blipFill>
        <p:spPr bwMode="auto">
          <a:xfrm>
            <a:off x="2199113" y="3449011"/>
            <a:ext cx="1129440" cy="102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89862" y="475376"/>
            <a:ext cx="38523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sz="3600" dirty="0">
                <a:latin typeface="Arial" panose="020B0604020202020204" pitchFamily="34" charset="0"/>
                <a:cs typeface="Arial" panose="020B0604020202020204" pitchFamily="34" charset="0"/>
              </a:rPr>
              <a:t>Sigurnosna kopija</a:t>
            </a:r>
            <a:endParaRPr lang="bs-Latn-BA" sz="3600" dirty="0"/>
          </a:p>
        </p:txBody>
      </p:sp>
    </p:spTree>
    <p:extLst>
      <p:ext uri="{BB962C8B-B14F-4D97-AF65-F5344CB8AC3E}">
        <p14:creationId xmlns:p14="http://schemas.microsoft.com/office/powerpoint/2010/main" val="422709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42B6238-0963-4130-970A-CC07EA33AF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788" y="2354542"/>
            <a:ext cx="1713375" cy="1584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486866C-2BF5-4C2F-BFAA-41142689F934}"/>
              </a:ext>
            </a:extLst>
          </p:cNvPr>
          <p:cNvSpPr txBox="1"/>
          <p:nvPr/>
        </p:nvSpPr>
        <p:spPr>
          <a:xfrm>
            <a:off x="652452" y="4244986"/>
            <a:ext cx="25158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>
                <a:latin typeface="Arial" panose="020B0604020202020204" pitchFamily="34" charset="0"/>
                <a:cs typeface="Arial" panose="020B0604020202020204" pitchFamily="34" charset="0"/>
              </a:rPr>
              <a:t>Prenos backup-a sa Telekom-ovog servera na lokalni disk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6B46F4C-0A7E-4404-940A-248E775D5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9406" y="2171115"/>
            <a:ext cx="2250604" cy="2916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7F9754A-7798-4959-8881-7441DC26D9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0195" y="2354542"/>
            <a:ext cx="1455880" cy="1584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032EB45-77AD-4B91-B5EB-7E551FA50278}"/>
              </a:ext>
            </a:extLst>
          </p:cNvPr>
          <p:cNvSpPr txBox="1"/>
          <p:nvPr/>
        </p:nvSpPr>
        <p:spPr>
          <a:xfrm>
            <a:off x="8131055" y="4244986"/>
            <a:ext cx="33253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>
                <a:latin typeface="Arial" panose="020B0604020202020204" pitchFamily="34" charset="0"/>
                <a:cs typeface="Arial" panose="020B0604020202020204" pitchFamily="34" charset="0"/>
              </a:rPr>
              <a:t>Baza podataka je obnovljena na lokalnom serveru, spremna za upotrebu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69F76FF8-8E49-4BEA-9105-F017D6D229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1728" y="2248366"/>
            <a:ext cx="1863214" cy="1584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8D75E14-56AD-4E4D-ABED-55C5A1B75553}"/>
              </a:ext>
            </a:extLst>
          </p:cNvPr>
          <p:cNvSpPr txBox="1"/>
          <p:nvPr/>
        </p:nvSpPr>
        <p:spPr>
          <a:xfrm>
            <a:off x="3963654" y="4144555"/>
            <a:ext cx="21050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>
                <a:latin typeface="Arial" panose="020B0604020202020204" pitchFamily="34" charset="0"/>
                <a:cs typeface="Arial" panose="020B0604020202020204" pitchFamily="34" charset="0"/>
              </a:rPr>
              <a:t>Dekompresija iz backupa-a u PANTHEON bazu podataka</a:t>
            </a:r>
          </a:p>
        </p:txBody>
      </p:sp>
      <p:sp>
        <p:nvSpPr>
          <p:cNvPr id="2" name="Rectangle 1"/>
          <p:cNvSpPr/>
          <p:nvPr/>
        </p:nvSpPr>
        <p:spPr>
          <a:xfrm>
            <a:off x="901128" y="565528"/>
            <a:ext cx="38523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sz="3600" dirty="0">
                <a:latin typeface="Arial" panose="020B0604020202020204" pitchFamily="34" charset="0"/>
                <a:cs typeface="Arial" panose="020B0604020202020204" pitchFamily="34" charset="0"/>
              </a:rPr>
              <a:t>Sigurnosna kopija</a:t>
            </a:r>
            <a:endParaRPr lang="bs-Latn-BA" sz="3600" dirty="0"/>
          </a:p>
        </p:txBody>
      </p:sp>
    </p:spTree>
    <p:extLst>
      <p:ext uri="{BB962C8B-B14F-4D97-AF65-F5344CB8AC3E}">
        <p14:creationId xmlns:p14="http://schemas.microsoft.com/office/powerpoint/2010/main" val="320310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579B3C7-7317-4338-903F-90F294652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4" y="1855304"/>
            <a:ext cx="10665886" cy="3956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282929" y="475377"/>
            <a:ext cx="38523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sz="3600" dirty="0">
                <a:latin typeface="Arial" panose="020B0604020202020204" pitchFamily="34" charset="0"/>
                <a:cs typeface="Arial" panose="020B0604020202020204" pitchFamily="34" charset="0"/>
              </a:rPr>
              <a:t>Sigurnosna kopija</a:t>
            </a:r>
            <a:endParaRPr lang="bs-Latn-BA" sz="3600" dirty="0"/>
          </a:p>
        </p:txBody>
      </p:sp>
    </p:spTree>
    <p:extLst>
      <p:ext uri="{BB962C8B-B14F-4D97-AF65-F5344CB8AC3E}">
        <p14:creationId xmlns:p14="http://schemas.microsoft.com/office/powerpoint/2010/main" val="379788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>
                <a:latin typeface="Arial" panose="020B0604020202020204" pitchFamily="34" charset="0"/>
                <a:cs typeface="Arial" panose="020B0604020202020204" pitchFamily="34" charset="0"/>
              </a:rPr>
              <a:t>Sigurnosna kopija</a:t>
            </a:r>
            <a:endParaRPr lang="bs-Latn-BA" dirty="0"/>
          </a:p>
        </p:txBody>
      </p:sp>
      <p:sp>
        <p:nvSpPr>
          <p:cNvPr id="4" name="Rectangle 3"/>
          <p:cNvSpPr/>
          <p:nvPr/>
        </p:nvSpPr>
        <p:spPr>
          <a:xfrm>
            <a:off x="838200" y="2138427"/>
            <a:ext cx="8186530" cy="6955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bs-Latn-BA" sz="2800" b="1" dirty="0">
                <a:latin typeface="Arial" panose="020B0604020202020204" pitchFamily="34" charset="0"/>
                <a:cs typeface="Arial" panose="020B0604020202020204" pitchFamily="34" charset="0"/>
              </a:rPr>
              <a:t>Izrada sigurnosne kopije baze podataka u cloud-u, upotrebom Windows Task </a:t>
            </a:r>
            <a:r>
              <a:rPr lang="bs-Latn-BA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Scheduler</a:t>
            </a:r>
            <a:endParaRPr lang="bs-Latn-BA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5621043-562B-4426-8FB9-7B70223F6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905" y="3512685"/>
            <a:ext cx="5333540" cy="64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40CA746-FA03-4CFD-85B0-13D1400482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24" y="4743921"/>
            <a:ext cx="10717011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8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931196"/>
            <a:ext cx="9046247" cy="820332"/>
          </a:xfrm>
        </p:spPr>
        <p:txBody>
          <a:bodyPr>
            <a:normAutofit fontScale="90000"/>
          </a:bodyPr>
          <a:lstStyle/>
          <a:p>
            <a:r>
              <a:rPr lang="bs-Latn-BA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Preduslovi korištenja e-servisa</a:t>
            </a:r>
            <a:r>
              <a:rPr lang="bs-Latn-B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s-Latn-B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s-Latn-BA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1867436"/>
            <a:ext cx="9792992" cy="4237150"/>
          </a:xfrm>
        </p:spPr>
        <p:txBody>
          <a:bodyPr>
            <a:normAutofit fontScale="92500" lnSpcReduction="10000"/>
          </a:bodyPr>
          <a:lstStyle/>
          <a:p>
            <a:endParaRPr lang="bs-Latn-BA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bs-Latn-B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Validan Ugovor o pravu na nadogradnju, odnosno da je baza na build 10.17. 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bs-Latn-B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bs-Latn-B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bs-Latn-B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Stabilna internet veza, preporučena brzina je najmanje </a:t>
            </a:r>
            <a:r>
              <a:rPr lang="bs-Latn-B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10/2  </a:t>
            </a:r>
            <a:r>
              <a:rPr lang="bs-Latn-B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Mb </a:t>
            </a:r>
            <a:r>
              <a:rPr lang="bs-Latn-B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(10 </a:t>
            </a:r>
            <a:r>
              <a:rPr lang="bs-Latn-B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Mb prenosa i 2Mb uploada). Najbolje se pokazala simetrična veza gdje je brzina prenosa i uploada jednaka.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bs-Latn-B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bs-Latn-B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Potpisan </a:t>
            </a:r>
            <a:r>
              <a:rPr lang="bs-Latn-BA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pretplatnički Ugovor</a:t>
            </a:r>
          </a:p>
        </p:txBody>
      </p:sp>
      <p:pic>
        <p:nvPicPr>
          <p:cNvPr id="4" name="Picture 2" descr="Rezultat iskanja slik za wifi symbol">
            <a:extLst>
              <a:ext uri="{FF2B5EF4-FFF2-40B4-BE49-F238E27FC236}">
                <a16:creationId xmlns:a16="http://schemas.microsoft.com/office/drawing/2014/main" xmlns="" id="{27204C87-E2D9-442F-82AE-0F73F627D3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96"/>
          <a:stretch/>
        </p:blipFill>
        <p:spPr bwMode="auto">
          <a:xfrm>
            <a:off x="10192733" y="3088216"/>
            <a:ext cx="1217949" cy="226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101704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6068" y="850972"/>
            <a:ext cx="8095896" cy="716472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bs-Latn-BA" sz="3600" dirty="0">
                <a:latin typeface="Arial" panose="020B0604020202020204" pitchFamily="34" charset="0"/>
                <a:cs typeface="Arial" panose="020B0604020202020204" pitchFamily="34" charset="0"/>
              </a:rPr>
              <a:t>Kako naručiti usluge </a:t>
            </a:r>
            <a:r>
              <a:rPr lang="bs-Latn-BA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e-poslovanja ?</a:t>
            </a:r>
            <a:endParaRPr lang="bs-Latn-BA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918" y="3949148"/>
            <a:ext cx="8614472" cy="224371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34096" y="3105835"/>
            <a:ext cx="109410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dirty="0">
                <a:hlinkClick r:id="rId3"/>
              </a:rPr>
              <a:t>https://usersite.datalab.eu/Mojipodatki/EServices/tabid/315/language/bs-Latn-BA/Default.aspx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3399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548108" y="1342393"/>
            <a:ext cx="9062742" cy="3460281"/>
          </a:xfrm>
        </p:spPr>
        <p:txBody>
          <a:bodyPr>
            <a:noAutofit/>
          </a:bodyPr>
          <a:lstStyle/>
          <a:p>
            <a:r>
              <a:rPr lang="bs-Latn-BA" sz="34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OPTIMIZACIJA POSLOVANJA RAČUNOVODSTVENOG ODJELA/SERVISA UZ USLUGE EPOSLOVANJA DATALABA I BH TELECOMA: OD NARUDŽBE DO IMPLEMENTACIJE</a:t>
            </a:r>
            <a:r>
              <a:rPr lang="bs-Latn-BA" sz="3600" b="1" cap="all" dirty="0"/>
              <a:t/>
            </a:r>
            <a:br>
              <a:rPr lang="bs-Latn-BA" sz="3600" b="1" cap="all" dirty="0"/>
            </a:br>
            <a:endParaRPr lang="sl-SI" sz="3600" dirty="0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1562099" y="5041431"/>
            <a:ext cx="9048751" cy="954087"/>
          </a:xfrm>
        </p:spPr>
        <p:txBody>
          <a:bodyPr/>
          <a:lstStyle/>
          <a:p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Tarik Begluk</a:t>
            </a:r>
            <a:endParaRPr lang="sl-SI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l-SI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grada besedila 3"/>
          <p:cNvSpPr>
            <a:spLocks noGrp="1"/>
          </p:cNvSpPr>
          <p:nvPr>
            <p:ph type="body" idx="13"/>
          </p:nvPr>
        </p:nvSpPr>
        <p:spPr>
          <a:xfrm>
            <a:off x="1562100" y="5518944"/>
            <a:ext cx="9048751" cy="495490"/>
          </a:xfrm>
        </p:spPr>
        <p:txBody>
          <a:bodyPr>
            <a:normAutofit/>
          </a:bodyPr>
          <a:lstStyle/>
          <a:p>
            <a:r>
              <a:rPr lang="bs-Latn-B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BH Telecom</a:t>
            </a:r>
            <a:endParaRPr lang="bs-Latn-B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85421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16935" y="269220"/>
            <a:ext cx="9786642" cy="1325563"/>
          </a:xfrm>
        </p:spPr>
        <p:txBody>
          <a:bodyPr>
            <a:noAutofit/>
          </a:bodyPr>
          <a:lstStyle/>
          <a:p>
            <a:pPr algn="ctr"/>
            <a:r>
              <a:rPr lang="sl-SI" sz="4500" dirty="0"/>
              <a:t>Partnerstvo Datalab-a i BH Telecoma</a:t>
            </a:r>
            <a:r>
              <a:rPr lang="sl-SI" sz="5000" dirty="0"/>
              <a:t/>
            </a:r>
            <a:br>
              <a:rPr lang="sl-SI" sz="5000" dirty="0"/>
            </a:br>
            <a:r>
              <a:rPr lang="sl-SI" sz="5000" b="1" dirty="0"/>
              <a:t>PANTEHON CLOUD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3AE35830-6C22-4346-AD76-74BDA64ED6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1587" y="1796903"/>
            <a:ext cx="8522959" cy="492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36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0A0EE8F-EFB6-4B1C-9F25-6E0BF2FE4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856" y="152262"/>
            <a:ext cx="9786642" cy="1325563"/>
          </a:xfrm>
        </p:spPr>
        <p:txBody>
          <a:bodyPr/>
          <a:lstStyle/>
          <a:p>
            <a:r>
              <a:rPr lang="pl-PL" dirty="0"/>
              <a:t> U kakvom je to </a:t>
            </a:r>
            <a:r>
              <a:rPr lang="pl-PL" b="1" dirty="0"/>
              <a:t>Cloudu Pantheon</a:t>
            </a:r>
            <a:r>
              <a:rPr lang="pl-PL" dirty="0"/>
              <a:t>? (1)</a:t>
            </a:r>
            <a:endParaRPr lang="bs-Latn-BA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77D40E2-77CC-4B24-8ED9-F5A9CB7C4B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72338"/>
            <a:ext cx="10956064" cy="419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434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0A0EE8F-EFB6-4B1C-9F25-6E0BF2FE4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856" y="152262"/>
            <a:ext cx="9786642" cy="1325563"/>
          </a:xfrm>
        </p:spPr>
        <p:txBody>
          <a:bodyPr/>
          <a:lstStyle/>
          <a:p>
            <a:r>
              <a:rPr lang="pl-PL" dirty="0"/>
              <a:t> U kakvom je to </a:t>
            </a:r>
            <a:r>
              <a:rPr lang="pl-PL" b="1" dirty="0"/>
              <a:t>Cloudu Pantheon</a:t>
            </a:r>
            <a:r>
              <a:rPr lang="pl-PL" dirty="0"/>
              <a:t>? (2)</a:t>
            </a:r>
            <a:endParaRPr lang="bs-Latn-BA" dirty="0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36E5A2FA-9C6D-45F6-B5B9-25D4A59F6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164" y="1360967"/>
            <a:ext cx="10339961" cy="516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9043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0A0EE8F-EFB6-4B1C-9F25-6E0BF2FE4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856" y="152262"/>
            <a:ext cx="9786642" cy="1325563"/>
          </a:xfrm>
        </p:spPr>
        <p:txBody>
          <a:bodyPr/>
          <a:lstStyle/>
          <a:p>
            <a:r>
              <a:rPr lang="pl-PL" b="1" dirty="0"/>
              <a:t> Sigurnost </a:t>
            </a:r>
            <a:r>
              <a:rPr lang="pl-PL" dirty="0"/>
              <a:t>podataka u ePoslovanju?</a:t>
            </a:r>
            <a:endParaRPr lang="bs-Latn-BA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79FCDE8-5487-44C9-B2FA-FF73363E7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160435"/>
            <a:ext cx="5691516" cy="48575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1E3BAF7-C99A-43F6-80E3-8E7CA07B2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483" y="1160435"/>
            <a:ext cx="5674299" cy="476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3966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24000" cy="68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965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o meri 2">
      <a:majorFont>
        <a:latin typeface="Titillium"/>
        <a:ea typeface=""/>
        <a:cs typeface=""/>
      </a:majorFont>
      <a:minorFont>
        <a:latin typeface="Titillium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o meri 2">
      <a:majorFont>
        <a:latin typeface="Titillium"/>
        <a:ea typeface=""/>
        <a:cs typeface=""/>
      </a:majorFont>
      <a:minorFont>
        <a:latin typeface="Titillium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isarna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Pisarna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Pisarna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Pisarna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Pisarna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Pisarna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152CF90A4F034294E526DA60C71996" ma:contentTypeVersion="2" ma:contentTypeDescription="Create a new document." ma:contentTypeScope="" ma:versionID="6ddfb5e2512e2ea3492ed3f16c774f8b">
  <xsd:schema xmlns:xsd="http://www.w3.org/2001/XMLSchema" xmlns:xs="http://www.w3.org/2001/XMLSchema" xmlns:p="http://schemas.microsoft.com/office/2006/metadata/properties" xmlns:ns2="9da1faf8-3cad-47cd-8b3b-87b0c586d69b" targetNamespace="http://schemas.microsoft.com/office/2006/metadata/properties" ma:root="true" ma:fieldsID="1989bd186c339f39cde9712397fc9cec" ns2:_="">
    <xsd:import namespace="9da1faf8-3cad-47cd-8b3b-87b0c586d69b"/>
    <xsd:element name="properties">
      <xsd:complexType>
        <xsd:sequence>
          <xsd:element name="documentManagement">
            <xsd:complexType>
              <xsd:all>
                <xsd:element ref="ns2:Dimen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a1faf8-3cad-47cd-8b3b-87b0c586d69b" elementFormDefault="qualified">
    <xsd:import namespace="http://schemas.microsoft.com/office/2006/documentManagement/types"/>
    <xsd:import namespace="http://schemas.microsoft.com/office/infopath/2007/PartnerControls"/>
    <xsd:element name="Dimensions" ma:index="8" nillable="true" ma:displayName="Dimensions" ma:internalName="Dimensions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mensions xmlns="9da1faf8-3cad-47cd-8b3b-87b0c586d69b" xsi:nil="true"/>
  </documentManagement>
</p:properties>
</file>

<file path=customXml/itemProps1.xml><?xml version="1.0" encoding="utf-8"?>
<ds:datastoreItem xmlns:ds="http://schemas.openxmlformats.org/officeDocument/2006/customXml" ds:itemID="{7856B37C-E97D-4058-BC42-C4ABCCB3939E}"/>
</file>

<file path=customXml/itemProps2.xml><?xml version="1.0" encoding="utf-8"?>
<ds:datastoreItem xmlns:ds="http://schemas.openxmlformats.org/officeDocument/2006/customXml" ds:itemID="{9FDB3DD5-C98C-48AD-B399-213C2A5AEA54}"/>
</file>

<file path=customXml/itemProps3.xml><?xml version="1.0" encoding="utf-8"?>
<ds:datastoreItem xmlns:ds="http://schemas.openxmlformats.org/officeDocument/2006/customXml" ds:itemID="{BFD6B0B7-8F91-4C77-9EC0-AF93881BD87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2077</TotalTime>
  <Words>459</Words>
  <Application>Microsoft Office PowerPoint</Application>
  <PresentationFormat>Custom</PresentationFormat>
  <Paragraphs>102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Titillium</vt:lpstr>
      <vt:lpstr>Times New Roman</vt:lpstr>
      <vt:lpstr>Officeova tema</vt:lpstr>
      <vt:lpstr>1_Officeova tema</vt:lpstr>
      <vt:lpstr>PowerPoint Presentation</vt:lpstr>
      <vt:lpstr>OPTIMIZACIJA POSLOVANJA RAČUNOVODSTVENOG ODJELA/SERVISA UZ USLUGE EPOSLOVANJA DATALABA I BH TELECOMA: OD NARUDŽBE DO IMPLEMENTACIJE </vt:lpstr>
      <vt:lpstr>Sadržaj prezentacije:</vt:lpstr>
      <vt:lpstr>PANTHEON ePoslovanje </vt:lpstr>
      <vt:lpstr>PANTHEON workflow </vt:lpstr>
      <vt:lpstr>eDokumentacija </vt:lpstr>
      <vt:lpstr>eKnjiženje </vt:lpstr>
      <vt:lpstr>Sigurnosna kopija </vt:lpstr>
      <vt:lpstr>Sigurnosna kopija </vt:lpstr>
      <vt:lpstr>Sigurnosna kopija </vt:lpstr>
      <vt:lpstr>Šta PANTHEON radi u pozadini? </vt:lpstr>
      <vt:lpstr>PowerPoint Presentation</vt:lpstr>
      <vt:lpstr>PowerPoint Presentation</vt:lpstr>
      <vt:lpstr>PowerPoint Presentation</vt:lpstr>
      <vt:lpstr>Sigurnosna kopija</vt:lpstr>
      <vt:lpstr>Preduslovi korištenja e-servisa </vt:lpstr>
      <vt:lpstr>PowerPoint Presentation</vt:lpstr>
      <vt:lpstr>OPTIMIZACIJA POSLOVANJA RAČUNOVODSTVENOG ODJELA/SERVISA UZ USLUGE EPOSLOVANJA DATALABA I BH TELECOMA: OD NARUDŽBE DO IMPLEMENTACIJE </vt:lpstr>
      <vt:lpstr>Partnerstvo Datalab-a i BH Telecoma PANTEHON CLOUD</vt:lpstr>
      <vt:lpstr> U kakvom je to Cloudu Pantheon? (1)</vt:lpstr>
      <vt:lpstr> U kakvom je to Cloudu Pantheon? (2)</vt:lpstr>
      <vt:lpstr> Sigurnost podataka u ePoslovanju?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Martina</dc:creator>
  <cp:lastModifiedBy>aida</cp:lastModifiedBy>
  <cp:revision>339</cp:revision>
  <dcterms:created xsi:type="dcterms:W3CDTF">2018-04-13T10:50:08Z</dcterms:created>
  <dcterms:modified xsi:type="dcterms:W3CDTF">2020-02-04T10:36:41Z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0x0101006A152CF90A4F034294E526DA60C71996</vt:lpwstr>
  </property>
  <property fmtid="{D5CDD505-2E9C-101B-9397-08002B2CF9AE}" pid="3" name="V3Rating">
    <vt:lpwstr>0</vt:lpwstr>
  </property>
</Properties>
</file>