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1"/>
  </p:notesMasterIdLst>
  <p:handoutMasterIdLst>
    <p:handoutMasterId r:id="rId12"/>
  </p:handoutMasterIdLst>
  <p:sldIdLst>
    <p:sldId id="293" r:id="rId3"/>
    <p:sldId id="287" r:id="rId4"/>
    <p:sldId id="288" r:id="rId5"/>
    <p:sldId id="289" r:id="rId6"/>
    <p:sldId id="290" r:id="rId7"/>
    <p:sldId id="291" r:id="rId8"/>
    <p:sldId id="292" r:id="rId9"/>
    <p:sldId id="294" r:id="rId10"/>
  </p:sldIdLst>
  <p:sldSz cx="12192000" cy="6858000"/>
  <p:notesSz cx="6858000" cy="9144000"/>
  <p:embeddedFontLst>
    <p:embeddedFont>
      <p:font typeface="Titillium" charset="-18"/>
      <p:regular r:id="rId13"/>
      <p:bold r:id="rId14"/>
      <p:italic r:id="rId15"/>
      <p:boldItalic r:id="rId16"/>
    </p:embeddedFont>
    <p:embeddedFont>
      <p:font typeface="Calibri" pitchFamily="34" charset="0"/>
      <p:regular r:id="rId17"/>
      <p:bold r:id="rId18"/>
      <p:italic r:id="rId19"/>
      <p:boldItalic r:id="rId20"/>
    </p:embeddedFont>
  </p:embeddedFontLst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5050"/>
    <a:srgbClr val="E09900"/>
    <a:srgbClr val="F0F0F0"/>
    <a:srgbClr val="E1E1E1"/>
    <a:srgbClr val="AAAAAA"/>
    <a:srgbClr val="EBEBEB"/>
    <a:srgbClr val="878787"/>
    <a:srgbClr val="6E6E6E"/>
    <a:srgbClr val="4B4B4B"/>
    <a:srgbClr val="505F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86842" autoAdjust="0"/>
  </p:normalViewPr>
  <p:slideViewPr>
    <p:cSldViewPr snapToGrid="0">
      <p:cViewPr varScale="1">
        <p:scale>
          <a:sx n="74" d="100"/>
          <a:sy n="74" d="100"/>
        </p:scale>
        <p:origin x="-558" y="-9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customXml" Target="../customXml/item2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5" Type="http://schemas.openxmlformats.org/officeDocument/2006/relationships/customXml" Target="../customXml/item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>
            <a:extLst>
              <a:ext uri="{FF2B5EF4-FFF2-40B4-BE49-F238E27FC236}">
                <a16:creationId xmlns:a16="http://schemas.microsoft.com/office/drawing/2014/main" xmlns="" id="{B8FE57F1-0EBE-4101-8124-16E94DAA0E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xmlns="" id="{3EEFF766-AC8A-49B1-B5A6-C8AE59C9AE1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DA62B7-CD3C-4F8C-B615-E36FC6E6C300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xmlns="" id="{08128763-23DA-4BB2-8E74-E19C47F9D3B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xmlns="" id="{25A459D4-A3D3-4A9E-84A5-7793B1A1F89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B7464D-B868-4E3C-B471-75825E3C78B7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770194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35C0ED-BBD0-41F2-AE41-BDF3EC4FDD92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F1A50C-007C-4F5B-A82C-685F3663D62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91501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\\DISKSTATION\Mars\DataLab\ACC_konferenca_2020\PPT\naslovna_slika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Naslov 1">
            <a:extLst>
              <a:ext uri="{FF2B5EF4-FFF2-40B4-BE49-F238E27FC236}">
                <a16:creationId xmlns:a16="http://schemas.microsoft.com/office/drawing/2014/main" xmlns="" id="{7560DFBA-4227-4E47-874D-93115D8996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62100" y="1581150"/>
            <a:ext cx="9062742" cy="2552699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9" name="Označba mesta besedila 2">
            <a:extLst>
              <a:ext uri="{FF2B5EF4-FFF2-40B4-BE49-F238E27FC236}">
                <a16:creationId xmlns:a16="http://schemas.microsoft.com/office/drawing/2014/main" xmlns="" id="{D51D2D73-AEA7-457F-8777-68B2AA7E54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71624" y="4732338"/>
            <a:ext cx="9048751" cy="954087"/>
          </a:xfrm>
        </p:spPr>
        <p:txBody>
          <a:bodyPr>
            <a:normAutofit/>
          </a:bodyPr>
          <a:lstStyle>
            <a:lvl1pPr marL="0" indent="0">
              <a:buNone/>
              <a:defRPr sz="2800" i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cxnSp>
        <p:nvCxnSpPr>
          <p:cNvPr id="3" name="Raven povezovalnik 2"/>
          <p:cNvCxnSpPr/>
          <p:nvPr userDrawn="1"/>
        </p:nvCxnSpPr>
        <p:spPr>
          <a:xfrm>
            <a:off x="1695182" y="4343400"/>
            <a:ext cx="10496818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značba mesta besedila 2">
            <a:extLst>
              <a:ext uri="{FF2B5EF4-FFF2-40B4-BE49-F238E27FC236}">
                <a16:creationId xmlns:a16="http://schemas.microsoft.com/office/drawing/2014/main" xmlns="" id="{D51D2D73-AEA7-457F-8777-68B2AA7E5433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571625" y="5808664"/>
            <a:ext cx="9048751" cy="33496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E099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xmlns="" id="{858F5FC6-10C7-4175-9C8B-078315F33C9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998" y="625451"/>
            <a:ext cx="6397686" cy="364320"/>
          </a:xfrm>
          <a:prstGeom prst="rect">
            <a:avLst/>
          </a:prstGeom>
        </p:spPr>
      </p:pic>
      <p:pic>
        <p:nvPicPr>
          <p:cNvPr id="12" name="Slika 11">
            <a:extLst>
              <a:ext uri="{FF2B5EF4-FFF2-40B4-BE49-F238E27FC236}">
                <a16:creationId xmlns:a16="http://schemas.microsoft.com/office/drawing/2014/main" xmlns="" id="{FB580FC0-EDF6-434B-A0BC-E9B6A2785F4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6007" y="592065"/>
            <a:ext cx="945457" cy="456971"/>
          </a:xfrm>
          <a:prstGeom prst="rect">
            <a:avLst/>
          </a:prstGeom>
        </p:spPr>
      </p:pic>
      <p:cxnSp>
        <p:nvCxnSpPr>
          <p:cNvPr id="6" name="Raven povezovalnik 5">
            <a:extLst>
              <a:ext uri="{FF2B5EF4-FFF2-40B4-BE49-F238E27FC236}">
                <a16:creationId xmlns:a16="http://schemas.microsoft.com/office/drawing/2014/main" xmlns="" id="{A2339C80-2EC1-43F2-A67B-3A61B4FED23A}"/>
              </a:ext>
            </a:extLst>
          </p:cNvPr>
          <p:cNvCxnSpPr/>
          <p:nvPr userDrawn="1"/>
        </p:nvCxnSpPr>
        <p:spPr>
          <a:xfrm>
            <a:off x="8436384" y="614693"/>
            <a:ext cx="0" cy="41171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6990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5AA2AC55-BA59-423D-8B31-DA9B63D81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xmlns="" id="{FB046596-8794-440C-AD62-CA3AF52E63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5053198D-988C-44C7-BE29-F0CED526D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D42FA45D-2593-494C-940B-8FAB6B898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4DC2E57E-E38D-435F-8C3A-D53F5AE50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68612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7560DFBA-4227-4E47-874D-93115D899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523622"/>
            <a:ext cx="979299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xmlns="" id="{D51D2D73-AEA7-457F-8777-68B2AA7E54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979299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E7955856-4C75-4917-95FA-C80E06ECF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EDAFD531-3553-4FC1-A60F-595458303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019A160D-FFDA-4DE5-B2F3-4B0EEC8C8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54906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C48B3EEA-F304-4706-9175-65A1C4603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xmlns="" id="{150B39A2-4EAC-4D20-A45C-6208E9128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xmlns="" id="{2822F571-3BE1-4F7B-BA87-B9F7374E4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xmlns="" id="{B20153C2-A985-43BC-8128-603971FA1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  <p:sp>
        <p:nvSpPr>
          <p:cNvPr id="8" name="Označba mesta vsebine 2">
            <a:extLst>
              <a:ext uri="{FF2B5EF4-FFF2-40B4-BE49-F238E27FC236}">
                <a16:creationId xmlns:a16="http://schemas.microsoft.com/office/drawing/2014/main" xmlns="" id="{11D78F8E-9391-4A38-A7C5-E1317B547DA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819775" y="2346690"/>
            <a:ext cx="4800600" cy="3730429"/>
          </a:xfrm>
        </p:spPr>
        <p:txBody>
          <a:bodyPr/>
          <a:lstStyle/>
          <a:p>
            <a:pPr lvl="0"/>
            <a:r>
              <a:rPr lang="sl-SI" dirty="0"/>
              <a:t>Uredite sloge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  <p:sp>
        <p:nvSpPr>
          <p:cNvPr id="9" name="Označba mesta vsebine 2">
            <a:extLst>
              <a:ext uri="{FF2B5EF4-FFF2-40B4-BE49-F238E27FC236}">
                <a16:creationId xmlns:a16="http://schemas.microsoft.com/office/drawing/2014/main" xmlns="" id="{11D78F8E-9391-4A38-A7C5-E1317B547DAD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8200" y="2346690"/>
            <a:ext cx="4800600" cy="3730429"/>
          </a:xfrm>
        </p:spPr>
        <p:txBody>
          <a:bodyPr/>
          <a:lstStyle/>
          <a:p>
            <a:pPr lvl="0"/>
            <a:r>
              <a:rPr lang="sl-SI" dirty="0"/>
              <a:t>Uredite sloge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</p:spTree>
    <p:extLst>
      <p:ext uri="{BB962C8B-B14F-4D97-AF65-F5344CB8AC3E}">
        <p14:creationId xmlns:p14="http://schemas.microsoft.com/office/powerpoint/2010/main" val="1721404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BC28BFEB-4FF7-4AFA-8555-D016D08B6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9780587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xmlns="" id="{E1A57F84-2F04-4620-A242-37CF4DA82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xmlns="" id="{6331DE63-D988-4300-8080-284CAE0CF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xmlns="" id="{AFC5A5A8-8F32-4864-A09C-154187277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  <p:sp>
        <p:nvSpPr>
          <p:cNvPr id="12" name="Označba mesta besedila 2">
            <a:extLst>
              <a:ext uri="{FF2B5EF4-FFF2-40B4-BE49-F238E27FC236}">
                <a16:creationId xmlns:a16="http://schemas.microsoft.com/office/drawing/2014/main" xmlns="" id="{F7A55D0A-BE3A-454A-8C05-83DF3047AFF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821364" y="1809749"/>
            <a:ext cx="4799012" cy="6953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13" name="Označba mesta vsebine 3">
            <a:extLst>
              <a:ext uri="{FF2B5EF4-FFF2-40B4-BE49-F238E27FC236}">
                <a16:creationId xmlns:a16="http://schemas.microsoft.com/office/drawing/2014/main" xmlns="" id="{EAC32D71-CF2B-47AE-A1DA-4DE94CA59E84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821363" y="2505075"/>
            <a:ext cx="4799012" cy="3571875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14" name="Označba mesta besedila 2">
            <a:extLst>
              <a:ext uri="{FF2B5EF4-FFF2-40B4-BE49-F238E27FC236}">
                <a16:creationId xmlns:a16="http://schemas.microsoft.com/office/drawing/2014/main" xmlns="" id="{F7A55D0A-BE3A-454A-8C05-83DF3047AFF8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839789" y="1809749"/>
            <a:ext cx="4799012" cy="6953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15" name="Označba mesta vsebine 3">
            <a:extLst>
              <a:ext uri="{FF2B5EF4-FFF2-40B4-BE49-F238E27FC236}">
                <a16:creationId xmlns:a16="http://schemas.microsoft.com/office/drawing/2014/main" xmlns="" id="{EAC32D71-CF2B-47AE-A1DA-4DE94CA59E84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39788" y="2505075"/>
            <a:ext cx="4799012" cy="3571875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</p:spTree>
    <p:extLst>
      <p:ext uri="{BB962C8B-B14F-4D97-AF65-F5344CB8AC3E}">
        <p14:creationId xmlns:p14="http://schemas.microsoft.com/office/powerpoint/2010/main" val="4275781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2FFB06F2-05D2-41B4-89EA-3902D6698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xmlns="" id="{F2815FD2-8AFD-48DE-B222-1317B92C4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xmlns="" id="{76372195-3997-4740-98D2-A0A016EE4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xmlns="" id="{5F207EF2-D002-4236-A5B9-38FCED01A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89499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xmlns="" id="{6C29583F-3FDF-4A61-BAA8-D47BF43A1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xmlns="" id="{60F3796B-136C-4861-9AD8-D0445B186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xmlns="" id="{7167D57B-432B-4E35-8CAB-DEE905F24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77722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0A8F0D71-E3FE-46E2-B901-751568DAE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xmlns="" id="{D7197F7A-5E57-4EA5-B41E-8926E42D15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2050" y="457201"/>
            <a:ext cx="5638800" cy="561974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xmlns="" id="{11FE7B85-B8B5-4A3A-BFD9-C33E11B9AA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3932237" cy="401955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xmlns="" id="{62167E7B-0CA1-42CE-8488-7DAF6A4EC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xmlns="" id="{C232E164-D8BB-40B4-A154-1E68CC106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xmlns="" id="{7D6177BE-2194-47A1-BCB1-48A7B94A8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47440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A8A27E8D-B117-485E-A4B1-9E831C575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xmlns="" id="{20F925CA-4295-49C1-A911-CE9E4231F7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72051" y="457200"/>
            <a:ext cx="5638800" cy="561974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xmlns="" id="{423180B6-7D14-4F6B-8327-C6997BF535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40195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xmlns="" id="{393CD4DC-D025-4B76-9897-8309D1F15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xmlns="" id="{991D6C27-D29E-4E4E-834A-85A6314BC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xmlns="" id="{E008B0D9-4983-4362-9926-6BF353093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87621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4B92842E-2625-4D06-92A2-A49E480A6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xmlns="" id="{0725B1D4-BBA4-49D5-BA5D-E9B1C97F52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FF4BEF31-8A91-4C72-B33C-18A4B2A85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97DD41C1-8712-4021-BA76-381789D7D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821B2F5F-494B-4CE0-BC5A-BD593E818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34962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xmlns="" id="{E1054009-712C-47F3-923A-A0D4DD4FE9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848600" y="365125"/>
            <a:ext cx="2771775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xmlns="" id="{E7891B67-8BD1-4FC4-A620-7038C4F50E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6772275" cy="5811838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6FC2ABDD-0CA4-4291-B37A-7A1BC7731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A9E43E92-14F1-4AF1-9D85-1B38CA4D9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759638B2-E96E-460E-9BA0-B82BE9CDA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73319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xmlns="" id="{8CB9CE55-5D4C-4CBA-87CD-726A72899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xmlns="" id="{B0CE7D4E-A1AC-44CA-8FD9-966C76D8A5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C35C5949-B677-4035-9E5A-E39CBFD165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itillium" panose="00000500000000000000" pitchFamily="50" charset="-18"/>
              </a:defRPr>
            </a:lvl1pPr>
          </a:lstStyle>
          <a:p>
            <a:fld id="{F1E88D37-FAED-4AA9-B10C-C27A9056D248}" type="datetimeFigureOut">
              <a:rPr lang="sl-SI" smtClean="0"/>
              <a:pPr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63DAF15D-EA68-4A88-AB63-31A34B4288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itillium" panose="00000500000000000000" pitchFamily="50" charset="-18"/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037D40CA-E39C-4D26-AC83-5E23F5B15F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Titillium" panose="00000500000000000000" pitchFamily="50" charset="-18"/>
              </a:defRPr>
            </a:lvl1pPr>
          </a:lstStyle>
          <a:p>
            <a:fld id="{DED8E275-117B-4DC9-A33B-A88DFDEDAD1A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28904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itillium" panose="00000500000000000000" pitchFamily="50" charset="-18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tillium" panose="00000500000000000000" pitchFamily="50" charset="-1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tillium" panose="00000500000000000000" pitchFamily="50" charset="-1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tillium" panose="00000500000000000000" pitchFamily="50" charset="-1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tillium" panose="00000500000000000000" pitchFamily="50" charset="-1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tillium" panose="00000500000000000000" pitchFamily="50" charset="-1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otnik 6"/>
          <p:cNvSpPr/>
          <p:nvPr userDrawn="1"/>
        </p:nvSpPr>
        <p:spPr>
          <a:xfrm>
            <a:off x="11474506" y="0"/>
            <a:ext cx="717493" cy="6858000"/>
          </a:xfrm>
          <a:prstGeom prst="rect">
            <a:avLst/>
          </a:prstGeom>
          <a:solidFill>
            <a:srgbClr val="4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xmlns="" id="{8CB9CE55-5D4C-4CBA-87CD-726A72899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8950"/>
            <a:ext cx="978664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xmlns="" id="{B0CE7D4E-A1AC-44CA-8FD9-966C76D8A5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346744"/>
            <a:ext cx="9786642" cy="3733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C35C5949-B677-4035-9E5A-E39CBFD165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63DAF15D-EA68-4A88-AB63-31A34B4288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9441" y="6356350"/>
            <a:ext cx="379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037D40CA-E39C-4D26-AC83-5E23F5B15F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1856" y="6356350"/>
            <a:ext cx="2774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xmlns="" id="{85872F5A-0A0D-4C91-84EC-A3ACA9E2DB53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439300" y="3293283"/>
            <a:ext cx="4766552" cy="27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921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402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Pregledi</a:t>
            </a:r>
            <a:r>
              <a:rPr lang="en-US" dirty="0"/>
              <a:t> </a:t>
            </a:r>
            <a:r>
              <a:rPr lang="bs-Latn-BA" dirty="0" smtClean="0"/>
              <a:t>i</a:t>
            </a:r>
            <a:r>
              <a:rPr lang="en-US" dirty="0" smtClean="0"/>
              <a:t> </a:t>
            </a:r>
            <a:r>
              <a:rPr lang="en-US" dirty="0" err="1"/>
              <a:t>brze</a:t>
            </a:r>
            <a:r>
              <a:rPr lang="en-US" dirty="0"/>
              <a:t> </a:t>
            </a:r>
            <a:r>
              <a:rPr lang="en-US" dirty="0" err="1"/>
              <a:t>analize</a:t>
            </a:r>
            <a:r>
              <a:rPr lang="en-US" dirty="0"/>
              <a:t> </a:t>
            </a:r>
            <a:r>
              <a:rPr lang="en-US" dirty="0" err="1"/>
              <a:t>računovodstvenih</a:t>
            </a:r>
            <a:r>
              <a:rPr lang="en-US" dirty="0"/>
              <a:t> </a:t>
            </a:r>
            <a:r>
              <a:rPr lang="en-US" dirty="0" err="1"/>
              <a:t>podataka</a:t>
            </a:r>
            <a:endParaRPr lang="sl-SI" dirty="0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Melisa Ališa</a:t>
            </a:r>
            <a:endParaRPr lang="sl-SI" dirty="0"/>
          </a:p>
        </p:txBody>
      </p:sp>
      <p:sp>
        <p:nvSpPr>
          <p:cNvPr id="4" name="Ograda besedila 3"/>
          <p:cNvSpPr>
            <a:spLocks noGrp="1"/>
          </p:cNvSpPr>
          <p:nvPr>
            <p:ph type="body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Melisa.alisa@datalab.ba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628701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Prikaz</a:t>
            </a:r>
            <a:r>
              <a:rPr lang="en-US" dirty="0" err="1"/>
              <a:t>i</a:t>
            </a:r>
            <a:r>
              <a:rPr lang="sl-SI" dirty="0"/>
              <a:t>vanje računovods</a:t>
            </a:r>
            <a:r>
              <a:rPr lang="en-US" dirty="0" err="1"/>
              <a:t>tvenih</a:t>
            </a:r>
            <a:r>
              <a:rPr lang="sl-SI" dirty="0"/>
              <a:t> podat</a:t>
            </a:r>
            <a:r>
              <a:rPr lang="en-US" dirty="0"/>
              <a:t>a</a:t>
            </a:r>
            <a:r>
              <a:rPr lang="sl-SI" dirty="0"/>
              <a:t>k</a:t>
            </a:r>
            <a:r>
              <a:rPr lang="en-US" dirty="0"/>
              <a:t>a</a:t>
            </a:r>
            <a:r>
              <a:rPr lang="sl-SI" dirty="0"/>
              <a:t> </a:t>
            </a:r>
            <a:r>
              <a:rPr lang="en-US" dirty="0"/>
              <a:t>u</a:t>
            </a:r>
            <a:r>
              <a:rPr lang="sl-SI" dirty="0"/>
              <a:t> P</a:t>
            </a:r>
            <a:r>
              <a:rPr lang="en-US" dirty="0"/>
              <a:t>ANTHEON-</a:t>
            </a:r>
            <a:r>
              <a:rPr lang="sl-SI" dirty="0"/>
              <a:t>u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/>
              <a:t>I</a:t>
            </a:r>
            <a:r>
              <a:rPr lang="en-US" dirty="0"/>
              <a:t>s</a:t>
            </a:r>
            <a:r>
              <a:rPr lang="sl-SI" dirty="0"/>
              <a:t>pisi (npr. I</a:t>
            </a:r>
            <a:r>
              <a:rPr lang="en-US" dirty="0"/>
              <a:t>s</a:t>
            </a:r>
            <a:r>
              <a:rPr lang="sl-SI" dirty="0"/>
              <a:t>pis registra OS, konto kartica, bilan</a:t>
            </a:r>
            <a:r>
              <a:rPr lang="en-US" dirty="0" err="1"/>
              <a:t>sa</a:t>
            </a:r>
            <a:r>
              <a:rPr lang="en-US" dirty="0"/>
              <a:t>, </a:t>
            </a:r>
            <a:r>
              <a:rPr lang="en-US" dirty="0" err="1"/>
              <a:t>otvorenih</a:t>
            </a:r>
            <a:r>
              <a:rPr lang="en-US" dirty="0"/>
              <a:t> </a:t>
            </a:r>
            <a:r>
              <a:rPr lang="en-US" dirty="0" err="1"/>
              <a:t>stavki</a:t>
            </a:r>
            <a:r>
              <a:rPr lang="sl-SI" dirty="0"/>
              <a:t>)</a:t>
            </a:r>
          </a:p>
          <a:p>
            <a:pPr marL="457200" lvl="1" indent="0">
              <a:buNone/>
            </a:pPr>
            <a:endParaRPr lang="sl-SI" dirty="0"/>
          </a:p>
          <a:p>
            <a:r>
              <a:rPr lang="sl-SI" dirty="0"/>
              <a:t>Tabelarni pregledi </a:t>
            </a:r>
          </a:p>
          <a:p>
            <a:endParaRPr lang="sl-SI" dirty="0"/>
          </a:p>
          <a:p>
            <a:r>
              <a:rPr lang="sl-SI" dirty="0"/>
              <a:t>Ad-hoc pregledi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768535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FFA259B-3D6E-4DA6-955F-F8E117DE6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073" y="511567"/>
            <a:ext cx="9792992" cy="1042025"/>
          </a:xfrm>
        </p:spPr>
        <p:txBody>
          <a:bodyPr/>
          <a:lstStyle/>
          <a:p>
            <a:r>
              <a:rPr lang="sl-SI" dirty="0"/>
              <a:t>I</a:t>
            </a:r>
            <a:r>
              <a:rPr lang="en-US" dirty="0"/>
              <a:t>s</a:t>
            </a:r>
            <a:r>
              <a:rPr lang="sl-SI" dirty="0"/>
              <a:t>pisi</a:t>
            </a:r>
            <a:endParaRPr lang="de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77B25B4-B0B8-4C0F-ADD9-A98F4C3979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015231"/>
            <a:ext cx="9792992" cy="407441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dirty="0">
                <a:solidFill>
                  <a:schemeClr val="tx1"/>
                </a:solidFill>
              </a:rPr>
              <a:t>Statičn</a:t>
            </a:r>
            <a:r>
              <a:rPr lang="en-US" dirty="0" err="1">
                <a:solidFill>
                  <a:schemeClr val="tx1"/>
                </a:solidFill>
              </a:rPr>
              <a:t>i</a:t>
            </a:r>
            <a:r>
              <a:rPr lang="sl-SI" dirty="0">
                <a:solidFill>
                  <a:schemeClr val="tx1"/>
                </a:solidFill>
              </a:rPr>
              <a:t> report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dirty="0">
                <a:solidFill>
                  <a:schemeClr val="tx1"/>
                </a:solidFill>
              </a:rPr>
              <a:t>Dril-down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dirty="0">
                <a:solidFill>
                  <a:schemeClr val="tx1"/>
                </a:solidFill>
              </a:rPr>
              <a:t>O</a:t>
            </a:r>
            <a:r>
              <a:rPr lang="en-US" dirty="0" err="1">
                <a:solidFill>
                  <a:schemeClr val="tx1"/>
                </a:solidFill>
              </a:rPr>
              <a:t>graničenost</a:t>
            </a:r>
            <a:r>
              <a:rPr lang="sl-SI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broja</a:t>
            </a:r>
            <a:r>
              <a:rPr lang="sl-SI" dirty="0">
                <a:solidFill>
                  <a:schemeClr val="tx1"/>
                </a:solidFill>
              </a:rPr>
              <a:t> podat</a:t>
            </a:r>
            <a:r>
              <a:rPr lang="en-US" dirty="0">
                <a:solidFill>
                  <a:schemeClr val="tx1"/>
                </a:solidFill>
              </a:rPr>
              <a:t>aka</a:t>
            </a:r>
            <a:r>
              <a:rPr lang="sl-SI" dirty="0">
                <a:solidFill>
                  <a:schemeClr val="tx1"/>
                </a:solidFill>
              </a:rPr>
              <a:t> (preglednost...)</a:t>
            </a:r>
          </a:p>
          <a:p>
            <a:endParaRPr lang="de-D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60AA65C-09D9-4276-B40F-807EB6734F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97" y="3355634"/>
            <a:ext cx="5193360" cy="3382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060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D9614E9-45EA-48EC-9EAD-87F5E9DDC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195" y="538202"/>
            <a:ext cx="9792992" cy="908860"/>
          </a:xfrm>
        </p:spPr>
        <p:txBody>
          <a:bodyPr>
            <a:normAutofit fontScale="90000"/>
          </a:bodyPr>
          <a:lstStyle/>
          <a:p>
            <a:r>
              <a:rPr lang="sl-SI" dirty="0"/>
              <a:t>Tabelarni pregledi</a:t>
            </a:r>
            <a:endParaRPr lang="de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3802D6A-F11C-492E-9616-C6385EF74E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784413"/>
            <a:ext cx="9792992" cy="43052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dirty="0">
                <a:solidFill>
                  <a:schemeClr val="tx1"/>
                </a:solidFill>
              </a:rPr>
              <a:t>Omog</a:t>
            </a:r>
            <a:r>
              <a:rPr lang="en-US" dirty="0" err="1">
                <a:solidFill>
                  <a:schemeClr val="tx1"/>
                </a:solidFill>
              </a:rPr>
              <a:t>ućavaju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brži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pregled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podataka</a:t>
            </a:r>
            <a:r>
              <a:rPr lang="sl-SI" dirty="0">
                <a:solidFill>
                  <a:schemeClr val="tx1"/>
                </a:solidFill>
              </a:rPr>
              <a:t>, ola</a:t>
            </a:r>
            <a:r>
              <a:rPr lang="en-US" dirty="0">
                <a:solidFill>
                  <a:schemeClr val="tx1"/>
                </a:solidFill>
              </a:rPr>
              <a:t>k</a:t>
            </a:r>
            <a:r>
              <a:rPr lang="sl-SI" dirty="0">
                <a:solidFill>
                  <a:schemeClr val="tx1"/>
                </a:solidFill>
              </a:rPr>
              <a:t>šano je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traženje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određenog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podatka</a:t>
            </a:r>
            <a:r>
              <a:rPr lang="sl-SI" dirty="0">
                <a:solidFill>
                  <a:schemeClr val="tx1"/>
                </a:solidFill>
              </a:rPr>
              <a:t>, omog</a:t>
            </a:r>
            <a:r>
              <a:rPr lang="en-US" dirty="0" err="1">
                <a:solidFill>
                  <a:schemeClr val="tx1"/>
                </a:solidFill>
              </a:rPr>
              <a:t>uć</a:t>
            </a:r>
            <a:r>
              <a:rPr lang="sl-SI" dirty="0">
                <a:solidFill>
                  <a:schemeClr val="tx1"/>
                </a:solidFill>
              </a:rPr>
              <a:t>ene s</a:t>
            </a:r>
            <a:r>
              <a:rPr lang="en-US" dirty="0">
                <a:solidFill>
                  <a:schemeClr val="tx1"/>
                </a:solidFill>
              </a:rPr>
              <a:t>u</a:t>
            </a:r>
            <a:r>
              <a:rPr lang="sl-SI" dirty="0">
                <a:solidFill>
                  <a:schemeClr val="tx1"/>
                </a:solidFill>
              </a:rPr>
              <a:t> nek</a:t>
            </a:r>
            <a:r>
              <a:rPr lang="en-US" dirty="0">
                <a:solidFill>
                  <a:schemeClr val="tx1"/>
                </a:solidFill>
              </a:rPr>
              <a:t>e </a:t>
            </a:r>
            <a:r>
              <a:rPr lang="sl-SI" dirty="0">
                <a:solidFill>
                  <a:schemeClr val="tx1"/>
                </a:solidFill>
              </a:rPr>
              <a:t>funkcije (matematič</a:t>
            </a:r>
            <a:r>
              <a:rPr lang="en-US" dirty="0">
                <a:solidFill>
                  <a:schemeClr val="tx1"/>
                </a:solidFill>
              </a:rPr>
              <a:t>k</a:t>
            </a:r>
            <a:r>
              <a:rPr lang="sl-SI" dirty="0">
                <a:solidFill>
                  <a:schemeClr val="tx1"/>
                </a:solidFill>
              </a:rPr>
              <a:t>e funkcije, grupiranje, </a:t>
            </a:r>
            <a:r>
              <a:rPr lang="en-US" dirty="0" err="1">
                <a:solidFill>
                  <a:schemeClr val="tx1"/>
                </a:solidFill>
              </a:rPr>
              <a:t>traženje</a:t>
            </a:r>
            <a:r>
              <a:rPr lang="sl-SI" dirty="0">
                <a:solidFill>
                  <a:schemeClr val="tx1"/>
                </a:solidFill>
              </a:rPr>
              <a:t>...)</a:t>
            </a:r>
          </a:p>
          <a:p>
            <a:endParaRPr lang="de-D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4CEBC47-03CD-485F-B823-46C25D7B48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8486" y="2881305"/>
            <a:ext cx="9242115" cy="386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409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997B68D-1BA6-434E-9FB2-FC44F54E0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768350"/>
            <a:ext cx="9792992" cy="1104168"/>
          </a:xfrm>
        </p:spPr>
        <p:txBody>
          <a:bodyPr/>
          <a:lstStyle/>
          <a:p>
            <a:r>
              <a:rPr lang="sl-SI" dirty="0"/>
              <a:t>Ad-hoc pregledi</a:t>
            </a:r>
            <a:endParaRPr lang="de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B01779B-EBA7-4511-9F96-C4EB90F12D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2972" y="2201663"/>
            <a:ext cx="9792992" cy="382584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dirty="0">
                <a:solidFill>
                  <a:schemeClr val="tx1"/>
                </a:solidFill>
              </a:rPr>
              <a:t>Nova funkcionalnost </a:t>
            </a:r>
            <a:r>
              <a:rPr lang="en-US" dirty="0">
                <a:solidFill>
                  <a:schemeClr val="tx1"/>
                </a:solidFill>
              </a:rPr>
              <a:t>u </a:t>
            </a:r>
            <a:r>
              <a:rPr lang="sl-SI" dirty="0">
                <a:solidFill>
                  <a:schemeClr val="tx1"/>
                </a:solidFill>
              </a:rPr>
              <a:t>P</a:t>
            </a:r>
            <a:r>
              <a:rPr lang="en-US" dirty="0">
                <a:solidFill>
                  <a:schemeClr val="tx1"/>
                </a:solidFill>
              </a:rPr>
              <a:t>ANTHEON-</a:t>
            </a:r>
            <a:r>
              <a:rPr lang="sl-SI" dirty="0">
                <a:solidFill>
                  <a:schemeClr val="tx1"/>
                </a:solidFill>
              </a:rPr>
              <a:t>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U</a:t>
            </a:r>
            <a:r>
              <a:rPr lang="sl-SI" dirty="0">
                <a:solidFill>
                  <a:schemeClr val="tx1"/>
                </a:solidFill>
              </a:rPr>
              <a:t>družu</a:t>
            </a:r>
            <a:r>
              <a:rPr lang="en-US" dirty="0" err="1">
                <a:solidFill>
                  <a:schemeClr val="tx1"/>
                </a:solidFill>
              </a:rPr>
              <a:t>ju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osobine</a:t>
            </a:r>
            <a:r>
              <a:rPr lang="sl-SI" dirty="0">
                <a:solidFill>
                  <a:schemeClr val="tx1"/>
                </a:solidFill>
              </a:rPr>
              <a:t> tabelarn</a:t>
            </a:r>
            <a:r>
              <a:rPr lang="en-US" dirty="0">
                <a:solidFill>
                  <a:schemeClr val="tx1"/>
                </a:solidFill>
              </a:rPr>
              <a:t>o</a:t>
            </a:r>
            <a:r>
              <a:rPr lang="sl-SI" dirty="0">
                <a:solidFill>
                  <a:schemeClr val="tx1"/>
                </a:solidFill>
              </a:rPr>
              <a:t>g pregleda i i</a:t>
            </a:r>
            <a:r>
              <a:rPr lang="en-US" dirty="0">
                <a:solidFill>
                  <a:schemeClr val="tx1"/>
                </a:solidFill>
              </a:rPr>
              <a:t>s</a:t>
            </a:r>
            <a:r>
              <a:rPr lang="sl-SI" dirty="0">
                <a:solidFill>
                  <a:schemeClr val="tx1"/>
                </a:solidFill>
              </a:rPr>
              <a:t>pis</a:t>
            </a:r>
            <a:r>
              <a:rPr lang="en-US" dirty="0">
                <a:solidFill>
                  <a:schemeClr val="tx1"/>
                </a:solidFill>
              </a:rPr>
              <a:t>a</a:t>
            </a:r>
            <a:endParaRPr lang="sl-SI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</a:rPr>
              <a:t>Vrlo</a:t>
            </a:r>
            <a:r>
              <a:rPr lang="sl-SI" dirty="0">
                <a:solidFill>
                  <a:schemeClr val="tx1"/>
                </a:solidFill>
              </a:rPr>
              <a:t> prilagodljivi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</a:rPr>
              <a:t>Unificirani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bs-Latn-BA" dirty="0" smtClean="0">
                <a:solidFill>
                  <a:schemeClr val="tx1"/>
                </a:solidFill>
              </a:rPr>
              <a:t>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korišteni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svim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modulima</a:t>
            </a:r>
            <a:endParaRPr lang="sl-SI" dirty="0">
              <a:solidFill>
                <a:schemeClr val="tx1"/>
              </a:solidFill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331162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5DD275-F49B-446D-87D2-16D31587B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523622"/>
            <a:ext cx="9792992" cy="2311531"/>
          </a:xfrm>
        </p:spPr>
        <p:txBody>
          <a:bodyPr/>
          <a:lstStyle/>
          <a:p>
            <a:pPr algn="ctr"/>
            <a:r>
              <a:rPr lang="en-US" dirty="0" err="1"/>
              <a:t>Hvala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pažnji</a:t>
            </a:r>
            <a:r>
              <a:rPr lang="en-US" dirty="0"/>
              <a:t>!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87423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1470782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8676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o meri 2">
      <a:majorFont>
        <a:latin typeface="Titillium"/>
        <a:ea typeface=""/>
        <a:cs typeface=""/>
      </a:majorFont>
      <a:minorFont>
        <a:latin typeface="Titillium"/>
        <a:ea typeface=""/>
        <a:cs typeface="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o meri 2">
      <a:majorFont>
        <a:latin typeface="Titillium"/>
        <a:ea typeface=""/>
        <a:cs typeface=""/>
      </a:majorFont>
      <a:minorFont>
        <a:latin typeface="Titillium"/>
        <a:ea typeface=""/>
        <a:cs typeface="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A152CF90A4F034294E526DA60C71996" ma:contentTypeVersion="2" ma:contentTypeDescription="Create a new document." ma:contentTypeScope="" ma:versionID="6ddfb5e2512e2ea3492ed3f16c774f8b">
  <xsd:schema xmlns:xsd="http://www.w3.org/2001/XMLSchema" xmlns:xs="http://www.w3.org/2001/XMLSchema" xmlns:p="http://schemas.microsoft.com/office/2006/metadata/properties" xmlns:ns2="9da1faf8-3cad-47cd-8b3b-87b0c586d69b" targetNamespace="http://schemas.microsoft.com/office/2006/metadata/properties" ma:root="true" ma:fieldsID="1989bd186c339f39cde9712397fc9cec" ns2:_="">
    <xsd:import namespace="9da1faf8-3cad-47cd-8b3b-87b0c586d69b"/>
    <xsd:element name="properties">
      <xsd:complexType>
        <xsd:sequence>
          <xsd:element name="documentManagement">
            <xsd:complexType>
              <xsd:all>
                <xsd:element ref="ns2:Dimen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a1faf8-3cad-47cd-8b3b-87b0c586d69b" elementFormDefault="qualified">
    <xsd:import namespace="http://schemas.microsoft.com/office/2006/documentManagement/types"/>
    <xsd:import namespace="http://schemas.microsoft.com/office/infopath/2007/PartnerControls"/>
    <xsd:element name="Dimensions" ma:index="8" nillable="true" ma:displayName="Dimensions" ma:internalName="Dimensions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mensions xmlns="9da1faf8-3cad-47cd-8b3b-87b0c586d69b" xsi:nil="true"/>
  </documentManagement>
</p:properties>
</file>

<file path=customXml/itemProps1.xml><?xml version="1.0" encoding="utf-8"?>
<ds:datastoreItem xmlns:ds="http://schemas.openxmlformats.org/officeDocument/2006/customXml" ds:itemID="{30014238-89BD-4786-A248-45B7EFFF7F0E}"/>
</file>

<file path=customXml/itemProps2.xml><?xml version="1.0" encoding="utf-8"?>
<ds:datastoreItem xmlns:ds="http://schemas.openxmlformats.org/officeDocument/2006/customXml" ds:itemID="{0B94B23D-439D-4727-8AA4-51CE82F74EE6}"/>
</file>

<file path=customXml/itemProps3.xml><?xml version="1.0" encoding="utf-8"?>
<ds:datastoreItem xmlns:ds="http://schemas.openxmlformats.org/officeDocument/2006/customXml" ds:itemID="{5D58A22C-BB82-4B46-A1C1-2C8DE6FEADE8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129</Words>
  <Application>Microsoft Office PowerPoint</Application>
  <PresentationFormat>Custom</PresentationFormat>
  <Paragraphs>21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Titillium</vt:lpstr>
      <vt:lpstr>Calibri</vt:lpstr>
      <vt:lpstr>Officeova tema</vt:lpstr>
      <vt:lpstr>1_Officeova tema</vt:lpstr>
      <vt:lpstr>PowerPoint Presentation</vt:lpstr>
      <vt:lpstr>Pregledi i brze analize računovodstvenih podataka</vt:lpstr>
      <vt:lpstr>Prikazivanje računovodstvenih podataka u PANTHEON-u</vt:lpstr>
      <vt:lpstr>Ispisi</vt:lpstr>
      <vt:lpstr>Tabelarni pregledi</vt:lpstr>
      <vt:lpstr>Ad-hoc pregledi</vt:lpstr>
      <vt:lpstr>Hvala na pažnji!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Martina</dc:creator>
  <cp:lastModifiedBy>aida</cp:lastModifiedBy>
  <cp:revision>328</cp:revision>
  <dcterms:created xsi:type="dcterms:W3CDTF">2018-04-13T10:50:08Z</dcterms:created>
  <dcterms:modified xsi:type="dcterms:W3CDTF">2020-02-04T10:30:29Z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0x0101006A152CF90A4F034294E526DA60C71996</vt:lpwstr>
  </property>
  <property fmtid="{D5CDD505-2E9C-101B-9397-08002B2CF9AE}" pid="3" name="V3Rating">
    <vt:lpwstr>0</vt:lpwstr>
  </property>
</Properties>
</file>