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97" r:id="rId3"/>
    <p:sldId id="287" r:id="rId4"/>
    <p:sldId id="288" r:id="rId5"/>
    <p:sldId id="289" r:id="rId6"/>
    <p:sldId id="292" r:id="rId7"/>
    <p:sldId id="294" r:id="rId8"/>
    <p:sldId id="293" r:id="rId9"/>
    <p:sldId id="296" r:id="rId10"/>
    <p:sldId id="298" r:id="rId11"/>
  </p:sldIdLst>
  <p:sldSz cx="12192000" cy="6858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Titillium" charset="-18"/>
      <p:regular r:id="rId18"/>
      <p:bold r:id="rId19"/>
      <p:italic r:id="rId20"/>
      <p:boldItalic r:id="rId21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xmlns="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:a16="http://schemas.microsoft.com/office/drawing/2014/main" xmlns="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xmlns="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:a16="http://schemas.microsoft.com/office/drawing/2014/main" xmlns="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:a16="http://schemas.microsoft.com/office/drawing/2014/main" xmlns="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pomoc@datalab.b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82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Učinkovito računovod</a:t>
            </a:r>
            <a:r>
              <a:rPr lang="en-US" dirty="0"/>
              <a:t>stvo</a:t>
            </a:r>
            <a:r>
              <a:rPr lang="sl-SI" dirty="0"/>
              <a:t> </a:t>
            </a:r>
            <a:r>
              <a:rPr lang="en-US" dirty="0"/>
              <a:t>uz</a:t>
            </a:r>
            <a:r>
              <a:rPr lang="sl-SI" dirty="0"/>
              <a:t> PANTHEON Workflo</a:t>
            </a:r>
            <a:r>
              <a:rPr lang="en-US" dirty="0"/>
              <a:t>w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Sead Baljeta</a:t>
            </a:r>
            <a:endParaRPr lang="sl-SI" dirty="0"/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seadbaljeta@datalab.ba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PANTHEON Workflow - </a:t>
            </a:r>
            <a:r>
              <a:rPr lang="en-US" b="1" dirty="0"/>
              <a:t>općenito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838200" y="2217906"/>
            <a:ext cx="10202694" cy="3861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/>
              <a:t>Workflow (poslovni proces) - p</a:t>
            </a:r>
            <a:r>
              <a:rPr lang="en-US" b="1" dirty="0"/>
              <a:t>ojam</a:t>
            </a:r>
            <a:r>
              <a:rPr lang="sl-SI" b="1" dirty="0"/>
              <a:t> </a:t>
            </a:r>
          </a:p>
          <a:p>
            <a:pPr marL="0" indent="0">
              <a:buNone/>
            </a:pPr>
            <a:r>
              <a:rPr lang="sl-SI" sz="2400" dirty="0"/>
              <a:t>Sistem poslovnih procesa sačinjava osnovu za pripremu, implementaciju i praćenje definisanog redosl</a:t>
            </a:r>
            <a:r>
              <a:rPr lang="en-US" sz="2400" dirty="0"/>
              <a:t>i</a:t>
            </a:r>
            <a:r>
              <a:rPr lang="sl-SI" sz="2400" dirty="0"/>
              <a:t>jeda zadataka, koji je oblikovan kao primjena poslovnog procesa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000" dirty="0"/>
              <a:t>Poslovni proces je dijagram izvršavanja 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/>
              <a:t>Stavke</a:t>
            </a:r>
            <a:r>
              <a:rPr lang="sl-SI" sz="2000" dirty="0"/>
              <a:t> mogu otvarati nove forme, pokretati izvršenje koda ili </a:t>
            </a:r>
          </a:p>
          <a:p>
            <a:pPr marL="0" lvl="0" indent="0">
              <a:buNone/>
            </a:pPr>
            <a:r>
              <a:rPr lang="sl-SI" sz="2000" dirty="0"/>
              <a:t>davati dalje instrukcije za izvršavanje procesa.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3333A6D-2EDC-4289-963D-8EBA4CCE54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484" y="3571842"/>
            <a:ext cx="3732316" cy="250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768950"/>
            <a:ext cx="6126804" cy="1325563"/>
          </a:xfrm>
        </p:spPr>
        <p:txBody>
          <a:bodyPr/>
          <a:lstStyle/>
          <a:p>
            <a:r>
              <a:rPr lang="bs-Latn-BA" b="1" dirty="0"/>
              <a:t>Gdje nam </a:t>
            </a:r>
            <a:r>
              <a:rPr lang="en-US" b="1" dirty="0"/>
              <a:t>W</a:t>
            </a:r>
            <a:r>
              <a:rPr lang="bs-Latn-BA" b="1" dirty="0"/>
              <a:t>orkflow može pomoći?</a:t>
            </a:r>
            <a:endParaRPr lang="sl-S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97ACAB54-300D-4D41-BC03-1CE061D8570C}"/>
              </a:ext>
            </a:extLst>
          </p:cNvPr>
          <p:cNvSpPr txBox="1">
            <a:spLocks/>
          </p:cNvSpPr>
          <p:nvPr/>
        </p:nvSpPr>
        <p:spPr>
          <a:xfrm>
            <a:off x="457200" y="2609736"/>
            <a:ext cx="4651751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sl-SI" dirty="0"/>
              <a:t>  Procesi koje ne </a:t>
            </a:r>
            <a:r>
              <a:rPr lang="en-US" dirty="0"/>
              <a:t>s</a:t>
            </a:r>
            <a:r>
              <a:rPr lang="sl-SI" dirty="0"/>
              <a:t>provodimo često</a:t>
            </a:r>
            <a:endParaRPr lang="sl-SI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sl-SI" dirty="0"/>
              <a:t>  Procesi sačinjeni od većeg broja koraka koje moramo izvesti u određenom redosl</a:t>
            </a:r>
            <a:r>
              <a:rPr lang="en-US" dirty="0"/>
              <a:t>i</a:t>
            </a:r>
            <a:r>
              <a:rPr lang="sl-SI" dirty="0"/>
              <a:t>jedu, a ne smijemo prepustiti niti jedan.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53419F1-3B7C-49B4-BEAB-C621BE7D4873}"/>
              </a:ext>
            </a:extLst>
          </p:cNvPr>
          <p:cNvSpPr txBox="1">
            <a:spLocks/>
          </p:cNvSpPr>
          <p:nvPr/>
        </p:nvSpPr>
        <p:spPr>
          <a:xfrm>
            <a:off x="5774776" y="2609736"/>
            <a:ext cx="4651751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sl-SI" dirty="0"/>
              <a:t>  </a:t>
            </a:r>
            <a:r>
              <a:rPr lang="en-US" dirty="0"/>
              <a:t>Efikasnost</a:t>
            </a:r>
            <a:endParaRPr lang="sl-SI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sl-SI" dirty="0"/>
              <a:t>  </a:t>
            </a:r>
            <a:r>
              <a:rPr lang="en-US" dirty="0"/>
              <a:t>Eliminisanje nepotrebnih procedura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/>
              <a:t> Smanjenje </a:t>
            </a:r>
            <a:r>
              <a:rPr lang="en-US" dirty="0"/>
              <a:t>mogućnosti greške</a:t>
            </a: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7316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0947" y="1234777"/>
            <a:ext cx="9786642" cy="1325563"/>
          </a:xfrm>
        </p:spPr>
        <p:txBody>
          <a:bodyPr/>
          <a:lstStyle/>
          <a:p>
            <a:r>
              <a:rPr lang="sl-SI" b="1" dirty="0"/>
              <a:t>PANTHEON Workflow </a:t>
            </a:r>
            <a:br>
              <a:rPr lang="sl-SI" b="1" dirty="0"/>
            </a:br>
            <a:r>
              <a:rPr lang="sl-SI" b="1" dirty="0"/>
              <a:t>u računovodstvu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89627" y="2962906"/>
            <a:ext cx="5706373" cy="3733040"/>
          </a:xfrm>
        </p:spPr>
        <p:txBody>
          <a:bodyPr/>
          <a:lstStyle/>
          <a:p>
            <a:pPr marL="457200" lvl="1" indent="0">
              <a:buNone/>
            </a:pPr>
            <a:r>
              <a:rPr lang="pl-PL" sz="2800" dirty="0"/>
              <a:t>Primjeri </a:t>
            </a:r>
            <a:r>
              <a:rPr lang="en-US" sz="2800" dirty="0"/>
              <a:t>W</a:t>
            </a:r>
            <a:r>
              <a:rPr lang="pl-PL" sz="2800" dirty="0"/>
              <a:t>orkflow-a koje možete</a:t>
            </a:r>
          </a:p>
          <a:p>
            <a:pPr marL="457200" lvl="1" indent="0">
              <a:buNone/>
            </a:pPr>
            <a:r>
              <a:rPr lang="pl-PL" sz="2800" dirty="0"/>
              <a:t>uvesti sa weba:</a:t>
            </a:r>
          </a:p>
          <a:p>
            <a:pPr marL="457200" lvl="1" indent="0">
              <a:buNone/>
            </a:pPr>
            <a:endParaRPr lang="pl-P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b="1" dirty="0"/>
              <a:t>Workflow – Zaključak godine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sl-SI" b="1" dirty="0"/>
              <a:t> Workflow – O</a:t>
            </a:r>
            <a:r>
              <a:rPr lang="en-US" b="1" dirty="0"/>
              <a:t>bračun amortizacije</a:t>
            </a:r>
            <a:endParaRPr lang="sl-SI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sl-SI" b="1" dirty="0"/>
              <a:t> Workflow – Obračun PDV</a:t>
            </a:r>
            <a:r>
              <a:rPr lang="en-US" b="1" dirty="0"/>
              <a:t>-</a:t>
            </a:r>
            <a:r>
              <a:rPr lang="sl-SI" b="1" dirty="0"/>
              <a:t>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sl-SI" dirty="0"/>
              <a:t> Drugi procesi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4E3BF92-1057-416E-B482-6A593715E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478" y="1094761"/>
            <a:ext cx="4915326" cy="56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5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4183" y="874559"/>
            <a:ext cx="3860800" cy="1563841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Workflow - Automatizacija obračuna PDV</a:t>
            </a:r>
            <a:r>
              <a:rPr lang="en-US" b="1" dirty="0"/>
              <a:t>-</a:t>
            </a:r>
            <a:r>
              <a:rPr lang="sl-SI" b="1" dirty="0"/>
              <a:t>a 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75CE15-EA83-4D2E-A63D-EF518EDD9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59" y="706228"/>
            <a:ext cx="4343776" cy="56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4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0947" y="874559"/>
            <a:ext cx="3335417" cy="1325563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Workflow - </a:t>
            </a:r>
            <a:br>
              <a:rPr lang="sl-SI" b="1" dirty="0"/>
            </a:br>
            <a:r>
              <a:rPr lang="sl-SI" b="1" dirty="0"/>
              <a:t>zaključak godine</a:t>
            </a:r>
            <a:endParaRPr lang="sl-S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AA18227-0661-40F7-BED4-70EC315F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5" y="80045"/>
            <a:ext cx="6440298" cy="638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1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632564" y="3120007"/>
            <a:ext cx="6202393" cy="8933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sz="4400" b="1" dirty="0">
                <a:solidFill>
                  <a:schemeClr val="tx1"/>
                </a:solidFill>
              </a:rPr>
              <a:t>HVALA NA PAŽNJI!</a:t>
            </a:r>
          </a:p>
          <a:p>
            <a:pPr algn="ctr"/>
            <a:r>
              <a:rPr lang="sl-SI" dirty="0">
                <a:hlinkClick r:id="rId2"/>
              </a:rPr>
              <a:t>pomoc@datalab.ba</a:t>
            </a:r>
            <a:endParaRPr lang="en-US" dirty="0"/>
          </a:p>
          <a:p>
            <a:pPr algn="ctr"/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00285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5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96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53B71343-BE67-427F-AECF-C14D43AC77B3}"/>
</file>

<file path=customXml/itemProps2.xml><?xml version="1.0" encoding="utf-8"?>
<ds:datastoreItem xmlns:ds="http://schemas.openxmlformats.org/officeDocument/2006/customXml" ds:itemID="{560F6ADD-78ED-40D2-8144-276D521C3F2F}"/>
</file>

<file path=customXml/itemProps3.xml><?xml version="1.0" encoding="utf-8"?>
<ds:datastoreItem xmlns:ds="http://schemas.openxmlformats.org/officeDocument/2006/customXml" ds:itemID="{4AA2C1AA-11F7-4954-A39C-A437432F56D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2657</TotalTime>
  <Words>161</Words>
  <Application>Microsoft Office PowerPoint</Application>
  <PresentationFormat>Custom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Wingdings</vt:lpstr>
      <vt:lpstr>Calibri</vt:lpstr>
      <vt:lpstr>Titillium</vt:lpstr>
      <vt:lpstr>Officeova tema</vt:lpstr>
      <vt:lpstr>1_Officeova tema</vt:lpstr>
      <vt:lpstr>PowerPoint Presentation</vt:lpstr>
      <vt:lpstr>Učinkovito računovodstvo uz PANTHEON Workflow</vt:lpstr>
      <vt:lpstr>PANTHEON Workflow - općenito</vt:lpstr>
      <vt:lpstr>Gdje nam Workflow može pomoći?</vt:lpstr>
      <vt:lpstr>PANTHEON Workflow  u računovodstvu</vt:lpstr>
      <vt:lpstr>Workflow - Automatizacija obračuna PDV-a </vt:lpstr>
      <vt:lpstr>Workflow -  zaključak godine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346</cp:revision>
  <dcterms:created xsi:type="dcterms:W3CDTF">2018-04-13T10:50:08Z</dcterms:created>
  <dcterms:modified xsi:type="dcterms:W3CDTF">2020-02-04T10:40:01Z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